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64" r:id="rId2"/>
    <p:sldId id="282" r:id="rId3"/>
    <p:sldId id="38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5" r:id="rId13"/>
    <p:sldId id="354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  <p:sldId id="374" r:id="rId33"/>
    <p:sldId id="375" r:id="rId34"/>
    <p:sldId id="376" r:id="rId35"/>
    <p:sldId id="377" r:id="rId36"/>
    <p:sldId id="378" r:id="rId37"/>
    <p:sldId id="379" r:id="rId38"/>
    <p:sldId id="380" r:id="rId39"/>
    <p:sldId id="381" r:id="rId40"/>
    <p:sldId id="382" r:id="rId41"/>
    <p:sldId id="383" r:id="rId42"/>
    <p:sldId id="384" r:id="rId43"/>
    <p:sldId id="386" r:id="rId44"/>
    <p:sldId id="387" r:id="rId45"/>
    <p:sldId id="388" r:id="rId46"/>
    <p:sldId id="389" r:id="rId47"/>
    <p:sldId id="390" r:id="rId48"/>
    <p:sldId id="391" r:id="rId49"/>
    <p:sldId id="392" r:id="rId50"/>
    <p:sldId id="393" r:id="rId51"/>
    <p:sldId id="394" r:id="rId52"/>
    <p:sldId id="395" r:id="rId53"/>
    <p:sldId id="396" r:id="rId54"/>
    <p:sldId id="397" r:id="rId55"/>
    <p:sldId id="398" r:id="rId56"/>
    <p:sldId id="399" r:id="rId57"/>
    <p:sldId id="400" r:id="rId58"/>
    <p:sldId id="401" r:id="rId59"/>
    <p:sldId id="283" r:id="rId60"/>
    <p:sldId id="304" r:id="rId61"/>
  </p:sldIdLst>
  <p:sldSz cx="9144000" cy="6858000" type="screen4x3"/>
  <p:notesSz cx="7102475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Styl ciemny 1 — Ak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 ciemny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3" autoAdjust="0"/>
    <p:restoredTop sz="86207" autoAdjust="0"/>
  </p:normalViewPr>
  <p:slideViewPr>
    <p:cSldViewPr showGuides="1">
      <p:cViewPr varScale="1">
        <p:scale>
          <a:sx n="117" d="100"/>
          <a:sy n="11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03EAA90-D2D4-4301-82BF-B980F92729A9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ED46CCBE-53AC-4E5E-A1A7-08FAB49B0D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57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49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64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97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54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84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347326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52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42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60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3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56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5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88170" y="89569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519140" y="823110"/>
            <a:ext cx="8167660" cy="56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39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smtClean="0"/>
              <a:t>Computer </a:t>
            </a:r>
            <a:r>
              <a:rPr lang="pl-PL" sz="3200" b="1" dirty="0" err="1" smtClean="0"/>
              <a:t>Programming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en-US" b="1" dirty="0" smtClean="0"/>
              <a:t>Faculty of Automatic Control, Electronics, and Computer Science</a:t>
            </a:r>
            <a:r>
              <a:rPr lang="pl-PL" b="1" dirty="0" smtClean="0"/>
              <a:t>, </a:t>
            </a:r>
            <a:r>
              <a:rPr lang="pl-PL" b="1" dirty="0" err="1" smtClean="0"/>
              <a:t>Informatics</a:t>
            </a:r>
            <a:r>
              <a:rPr lang="pl-PL" b="1" dirty="0" smtClean="0"/>
              <a:t>, </a:t>
            </a:r>
            <a:r>
              <a:rPr lang="en-US" b="1" dirty="0" smtClean="0"/>
              <a:t>1st cycle of higher education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Constructor</a:t>
            </a:r>
            <a:r>
              <a:rPr lang="pl-PL" dirty="0" smtClean="0"/>
              <a:t>: </a:t>
            </a:r>
            <a:r>
              <a:rPr lang="pl-PL" dirty="0" err="1" smtClean="0"/>
              <a:t>defining</a:t>
            </a:r>
            <a:r>
              <a:rPr lang="pl-PL" dirty="0" smtClean="0"/>
              <a:t> (</a:t>
            </a:r>
            <a:r>
              <a:rPr lang="pl-PL" dirty="0" err="1" smtClean="0"/>
              <a:t>naive</a:t>
            </a:r>
            <a:r>
              <a:rPr lang="pl-PL" dirty="0" smtClean="0"/>
              <a:t>) </a:t>
            </a:r>
            <a:endParaRPr 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x, y;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// ...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point(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point(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point()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x = y = 0.0;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  <a:endParaRPr lang="pl-PL" sz="4800" dirty="0" smtClean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inline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pl-P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B91A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point</a:t>
            </a:r>
            <a:r>
              <a:rPr kumimoji="0" lang="pl-P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::point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(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double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d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	x = y =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d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B91A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point</a:t>
            </a:r>
            <a:r>
              <a:rPr kumimoji="0" lang="pl-P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::point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(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double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x0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		      double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y0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	x =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x0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	y =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y0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Constructor</a:t>
            </a:r>
            <a:r>
              <a:rPr lang="pl-PL" dirty="0" smtClean="0"/>
              <a:t>: </a:t>
            </a:r>
            <a:r>
              <a:rPr lang="pl-PL" dirty="0" err="1" smtClean="0"/>
              <a:t>member</a:t>
            </a:r>
            <a:r>
              <a:rPr lang="pl-PL" dirty="0" smtClean="0"/>
              <a:t> </a:t>
            </a:r>
            <a:r>
              <a:rPr lang="pl-PL" dirty="0" err="1" smtClean="0"/>
              <a:t>initializer</a:t>
            </a:r>
            <a:r>
              <a:rPr lang="pl-PL" dirty="0" smtClean="0"/>
              <a:t> list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in a definition of a constructor (</a:t>
            </a:r>
            <a:r>
              <a:rPr lang="pl-PL" sz="2800" dirty="0" smtClean="0"/>
              <a:t>and </a:t>
            </a:r>
            <a:r>
              <a:rPr lang="pl-PL" sz="2800" dirty="0" err="1" smtClean="0"/>
              <a:t>only</a:t>
            </a:r>
            <a:r>
              <a:rPr lang="pl-PL" sz="2800" dirty="0" smtClean="0"/>
              <a:t> </a:t>
            </a:r>
            <a:r>
              <a:rPr lang="pl-PL" sz="2800" dirty="0" err="1" smtClean="0"/>
              <a:t>there</a:t>
            </a:r>
            <a:r>
              <a:rPr lang="en-US" sz="2800" dirty="0" smtClean="0"/>
              <a:t>) we may use </a:t>
            </a:r>
            <a:r>
              <a:rPr lang="pl-PL" sz="2800" dirty="0" smtClean="0"/>
              <a:t>a </a:t>
            </a:r>
            <a:r>
              <a:rPr lang="pl-PL" sz="2800" b="1" dirty="0" err="1" smtClean="0"/>
              <a:t>member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initializer</a:t>
            </a:r>
            <a:r>
              <a:rPr lang="pl-PL" sz="2800" b="1" dirty="0" smtClean="0"/>
              <a:t> list  </a:t>
            </a:r>
            <a:endParaRPr lang="pl-PL" b="1" dirty="0" smtClean="0"/>
          </a:p>
          <a:p>
            <a:pPr algn="ctr">
              <a:lnSpc>
                <a:spcPct val="80000"/>
              </a:lnSpc>
              <a:buNone/>
              <a:defRPr/>
            </a:pPr>
            <a:endParaRPr lang="pl-PL" sz="20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T() :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member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initializer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[,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member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initializer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…] { }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T() :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member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initializer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 [,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member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initializer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 …] { }</a:t>
            </a:r>
          </a:p>
          <a:p>
            <a:pPr>
              <a:lnSpc>
                <a:spcPct val="80000"/>
              </a:lnSpc>
              <a:defRPr/>
            </a:pPr>
            <a:endParaRPr lang="pl-PL" sz="2000" dirty="0" smtClean="0"/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x, y;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// ...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point() </a:t>
            </a:r>
            <a:r>
              <a:rPr lang="pl-PL" sz="1800" u="sn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:x(0.0), y(0.0)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  <a:endParaRPr lang="pl-PL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Constructor</a:t>
            </a:r>
            <a:r>
              <a:rPr lang="pl-PL" dirty="0" smtClean="0"/>
              <a:t>: </a:t>
            </a:r>
            <a:r>
              <a:rPr lang="pl-PL" dirty="0" err="1" smtClean="0"/>
              <a:t>member</a:t>
            </a:r>
            <a:r>
              <a:rPr lang="pl-PL" dirty="0" smtClean="0"/>
              <a:t> </a:t>
            </a:r>
            <a:r>
              <a:rPr lang="pl-PL" dirty="0" err="1" smtClean="0"/>
              <a:t>initializer</a:t>
            </a:r>
            <a:r>
              <a:rPr lang="pl-PL" dirty="0" smtClean="0"/>
              <a:t> list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pl-PL" sz="2000" dirty="0" smtClean="0"/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inline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:x(d), y(d)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done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r>
              <a:rPr lang="fr-FR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::point(</a:t>
            </a:r>
            <a:r>
              <a:rPr lang="fr-FR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x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fr-FR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y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:x(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x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), y(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y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unambiguous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!!!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done</a:t>
            </a:r>
            <a:endParaRPr lang="pl-PL" sz="18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Constructor</a:t>
            </a:r>
            <a:r>
              <a:rPr lang="pl-PL" dirty="0" smtClean="0"/>
              <a:t>: </a:t>
            </a:r>
            <a:r>
              <a:rPr lang="pl-PL" dirty="0" err="1" smtClean="0"/>
              <a:t>member</a:t>
            </a:r>
            <a:r>
              <a:rPr lang="pl-PL" dirty="0" smtClean="0"/>
              <a:t> </a:t>
            </a:r>
            <a:r>
              <a:rPr lang="pl-PL" dirty="0" err="1" smtClean="0"/>
              <a:t>initializer</a:t>
            </a:r>
            <a:r>
              <a:rPr lang="pl-PL" dirty="0" smtClean="0"/>
              <a:t> list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::point(</a:t>
            </a:r>
            <a:r>
              <a:rPr lang="fr-FR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x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fr-FR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y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:x(x), y(y) {};  </a:t>
            </a:r>
            <a:r>
              <a:rPr lang="fr-FR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//OK. </a:t>
            </a:r>
            <a:endParaRPr lang="fr-FR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fr-FR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::point(</a:t>
            </a:r>
            <a:r>
              <a:rPr lang="fr-FR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:x(i), y(x) {};  </a:t>
            </a:r>
            <a:r>
              <a:rPr lang="fr-FR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//OK. </a:t>
            </a:r>
            <a:endParaRPr lang="fr-FR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::point(</a:t>
            </a: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:y(x), x(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{};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//OK. 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point::point(</a:t>
            </a:r>
            <a:r>
              <a:rPr lang="en-US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) :y(</a:t>
            </a:r>
            <a:r>
              <a:rPr lang="en-US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), x(y) {} — oops !!!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advice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usie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unique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names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of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constructor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arguments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e.g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., __x,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arg_x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, etc.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Constructor</a:t>
            </a:r>
            <a:r>
              <a:rPr lang="pl-PL" dirty="0" smtClean="0"/>
              <a:t>: </a:t>
            </a:r>
            <a:r>
              <a:rPr lang="pl-PL" dirty="0" err="1" smtClean="0"/>
              <a:t>delegating</a:t>
            </a:r>
            <a:r>
              <a:rPr lang="pl-PL" dirty="0" smtClean="0"/>
              <a:t> </a:t>
            </a:r>
            <a:r>
              <a:rPr lang="pl-PL" dirty="0" err="1" smtClean="0"/>
              <a:t>constructors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in the </a:t>
            </a:r>
            <a:r>
              <a:rPr lang="pl-PL" sz="2800" dirty="0" err="1" smtClean="0"/>
              <a:t>member</a:t>
            </a:r>
            <a:r>
              <a:rPr lang="pl-PL" sz="2800" dirty="0" smtClean="0"/>
              <a:t> </a:t>
            </a:r>
            <a:r>
              <a:rPr lang="pl-PL" sz="2800" dirty="0" err="1" smtClean="0"/>
              <a:t>initializer</a:t>
            </a:r>
            <a:r>
              <a:rPr lang="pl-PL" sz="2800" dirty="0" smtClean="0"/>
              <a:t> list </a:t>
            </a:r>
            <a:r>
              <a:rPr lang="en-US" sz="2800" dirty="0" smtClean="0"/>
              <a:t>, you can redirect the construction to another constructor of the same class (or ancestor) and </a:t>
            </a:r>
            <a:r>
              <a:rPr lang="pl-PL" sz="2800" dirty="0" smtClean="0"/>
              <a:t>place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additional</a:t>
            </a:r>
            <a:r>
              <a:rPr lang="pl-PL" sz="2800" dirty="0" smtClean="0"/>
              <a:t> operations</a:t>
            </a:r>
            <a:r>
              <a:rPr lang="en-US" sz="2800" dirty="0" smtClean="0"/>
              <a:t> the body of the constructor</a:t>
            </a:r>
            <a:endParaRPr lang="pl-PL" sz="2800" dirty="0" smtClean="0"/>
          </a:p>
          <a:p>
            <a:pPr>
              <a:lnSpc>
                <a:spcPct val="90000"/>
              </a:lnSpc>
              <a:defRPr/>
            </a:pPr>
            <a:endParaRPr lang="pl-PL" dirty="0" smtClean="0"/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x, y;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…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point() :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(0.0) {};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delegation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to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onther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constr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.</a:t>
            </a: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point(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: x(</a:t>
            </a:r>
            <a:r>
              <a:rPr lang="en-US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), y(</a:t>
            </a:r>
            <a:r>
              <a:rPr lang="en-US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{};</a:t>
            </a:r>
          </a:p>
          <a:p>
            <a:pPr>
              <a:buNone/>
            </a:pP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point(</a:t>
            </a:r>
            <a:r>
              <a:rPr lang="fr-FR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_x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fr-FR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_y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: x(</a:t>
            </a:r>
            <a:r>
              <a:rPr lang="fr-FR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_x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), y(</a:t>
            </a:r>
            <a:r>
              <a:rPr lang="fr-FR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_y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{};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Member</a:t>
            </a:r>
            <a:r>
              <a:rPr lang="pl-PL" dirty="0" smtClean="0"/>
              <a:t> </a:t>
            </a:r>
            <a:r>
              <a:rPr lang="pl-PL" dirty="0" err="1" smtClean="0"/>
              <a:t>declaration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initialization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2800" dirty="0" err="1" smtClean="0"/>
              <a:t>class</a:t>
            </a:r>
            <a:r>
              <a:rPr lang="pl-PL" sz="2800" dirty="0" smtClean="0"/>
              <a:t> data </a:t>
            </a:r>
            <a:r>
              <a:rPr lang="pl-PL" sz="2800" dirty="0" err="1" smtClean="0"/>
              <a:t>members</a:t>
            </a:r>
            <a:r>
              <a:rPr lang="pl-PL" sz="2800" dirty="0" smtClean="0"/>
              <a:t> </a:t>
            </a:r>
            <a:r>
              <a:rPr lang="pl-PL" sz="2800" dirty="0" err="1" smtClean="0"/>
              <a:t>may</a:t>
            </a:r>
            <a:r>
              <a:rPr lang="pl-PL" sz="2800" dirty="0" smtClean="0"/>
              <a:t> be </a:t>
            </a:r>
            <a:r>
              <a:rPr lang="pl-PL" sz="2800" dirty="0" err="1" smtClean="0"/>
              <a:t>declared</a:t>
            </a:r>
            <a:r>
              <a:rPr lang="pl-PL" sz="2800" dirty="0" smtClean="0"/>
              <a:t> </a:t>
            </a:r>
            <a:r>
              <a:rPr lang="pl-PL" sz="2800" dirty="0" err="1" smtClean="0"/>
              <a:t>with</a:t>
            </a:r>
            <a:r>
              <a:rPr lang="pl-PL" sz="2800" dirty="0" smtClean="0"/>
              <a:t> </a:t>
            </a:r>
            <a:r>
              <a:rPr lang="pl-PL" sz="2800" dirty="0" err="1" smtClean="0"/>
              <a:t>initializers</a:t>
            </a:r>
            <a:r>
              <a:rPr lang="pl-PL" sz="2800" dirty="0" smtClean="0"/>
              <a:t>, </a:t>
            </a:r>
            <a:r>
              <a:rPr lang="pl-PL" sz="2800" dirty="0" err="1" smtClean="0"/>
              <a:t>which</a:t>
            </a:r>
            <a:r>
              <a:rPr lang="pl-PL" sz="2800" dirty="0" smtClean="0"/>
              <a:t> will be </a:t>
            </a:r>
            <a:r>
              <a:rPr lang="pl-PL" sz="2800" dirty="0" err="1" smtClean="0"/>
              <a:t>used</a:t>
            </a:r>
            <a:r>
              <a:rPr lang="pl-PL" sz="2800" dirty="0" smtClean="0"/>
              <a:t> </a:t>
            </a:r>
            <a:r>
              <a:rPr lang="pl-PL" sz="2800" dirty="0" err="1" smtClean="0"/>
              <a:t>unless</a:t>
            </a:r>
            <a:r>
              <a:rPr lang="pl-PL" sz="2800" dirty="0" smtClean="0"/>
              <a:t> </a:t>
            </a:r>
            <a:r>
              <a:rPr lang="pl-PL" sz="2800" dirty="0" err="1" smtClean="0"/>
              <a:t>constructor</a:t>
            </a:r>
            <a:r>
              <a:rPr lang="pl-PL" sz="2800" dirty="0" smtClean="0"/>
              <a:t> </a:t>
            </a:r>
            <a:r>
              <a:rPr lang="pl-PL" sz="2800" dirty="0" err="1" smtClean="0"/>
              <a:t>initializes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member</a:t>
            </a:r>
            <a:r>
              <a:rPr lang="pl-PL" sz="2800" dirty="0" smtClean="0"/>
              <a:t> </a:t>
            </a:r>
            <a:r>
              <a:rPr lang="pl-PL" sz="2800" dirty="0" err="1" smtClean="0"/>
              <a:t>in</a:t>
            </a:r>
            <a:r>
              <a:rPr lang="pl-PL" sz="2800" dirty="0" smtClean="0"/>
              <a:t> </a:t>
            </a:r>
            <a:r>
              <a:rPr lang="pl-PL" sz="2800" dirty="0" err="1" smtClean="0"/>
              <a:t>member</a:t>
            </a:r>
            <a:r>
              <a:rPr lang="pl-PL" sz="2800" dirty="0" smtClean="0"/>
              <a:t> </a:t>
            </a:r>
            <a:r>
              <a:rPr lang="pl-PL" sz="2800" dirty="0" err="1" smtClean="0"/>
              <a:t>initializer</a:t>
            </a:r>
            <a:r>
              <a:rPr lang="pl-PL" sz="2800" dirty="0" smtClean="0"/>
              <a:t> list </a:t>
            </a:r>
          </a:p>
          <a:p>
            <a:pPr>
              <a:lnSpc>
                <a:spcPct val="90000"/>
              </a:lnSpc>
              <a:defRPr/>
            </a:pPr>
            <a:endParaRPr lang="pl-PL" dirty="0" smtClean="0"/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fr-FR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 </a:t>
            </a:r>
            <a:r>
              <a:rPr lang="fr-FR" sz="1800" u="sn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 0.0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y </a:t>
            </a:r>
            <a:r>
              <a:rPr lang="fr-FR" sz="1800" u="sn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 0.0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…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point() {};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members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initialized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to 0.0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point(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: x(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), y(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{};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point(</a:t>
            </a:r>
            <a:r>
              <a:rPr lang="fr-FR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_x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fr-FR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_y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: x(</a:t>
            </a:r>
            <a:r>
              <a:rPr lang="fr-FR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_x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), y(</a:t>
            </a:r>
            <a:r>
              <a:rPr lang="fr-FR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_y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{};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  <a:endParaRPr lang="pl-PL" sz="2800" dirty="0" smtClean="0">
              <a:solidFill>
                <a:srgbClr val="000000"/>
              </a:solidFill>
              <a:highlight>
                <a:srgbClr val="FFFFFF"/>
              </a:highlight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Constructor</a:t>
            </a:r>
            <a:r>
              <a:rPr lang="pl-PL" dirty="0" smtClean="0"/>
              <a:t>: </a:t>
            </a:r>
            <a:r>
              <a:rPr lang="pl-PL" dirty="0" err="1" smtClean="0"/>
              <a:t>member</a:t>
            </a:r>
            <a:r>
              <a:rPr lang="pl-PL" dirty="0" smtClean="0"/>
              <a:t> </a:t>
            </a:r>
            <a:r>
              <a:rPr lang="pl-PL" dirty="0" err="1" smtClean="0"/>
              <a:t>initializer</a:t>
            </a:r>
            <a:r>
              <a:rPr lang="pl-PL" dirty="0" smtClean="0"/>
              <a:t> list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only </a:t>
            </a:r>
            <a:r>
              <a:rPr lang="pl-PL" sz="2800" dirty="0" err="1" smtClean="0"/>
              <a:t>in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member</a:t>
            </a:r>
            <a:r>
              <a:rPr lang="pl-PL" sz="2800" dirty="0" smtClean="0"/>
              <a:t> </a:t>
            </a:r>
            <a:r>
              <a:rPr lang="pl-PL" sz="2800" dirty="0" err="1" smtClean="0"/>
              <a:t>initializer</a:t>
            </a:r>
            <a:r>
              <a:rPr lang="pl-PL" sz="2800" dirty="0" smtClean="0"/>
              <a:t> list one </a:t>
            </a:r>
            <a:r>
              <a:rPr lang="en-US" sz="2800" dirty="0" smtClean="0"/>
              <a:t>can initialize</a:t>
            </a:r>
            <a:r>
              <a:rPr lang="pl-PL" sz="2800" dirty="0" smtClean="0"/>
              <a:t> </a:t>
            </a:r>
            <a:r>
              <a:rPr lang="pl-PL" sz="2800" dirty="0" err="1" smtClean="0"/>
              <a:t>static</a:t>
            </a:r>
            <a:r>
              <a:rPr lang="pl-PL" sz="2800" dirty="0" smtClean="0"/>
              <a:t> and </a:t>
            </a:r>
            <a:r>
              <a:rPr lang="pl-PL" sz="2800" dirty="0" err="1" smtClean="0"/>
              <a:t>reference</a:t>
            </a:r>
            <a:r>
              <a:rPr lang="pl-PL" sz="2800" dirty="0" smtClean="0"/>
              <a:t> </a:t>
            </a:r>
            <a:r>
              <a:rPr lang="pl-PL" sz="2800" dirty="0" err="1" smtClean="0"/>
              <a:t>members</a:t>
            </a:r>
            <a:endParaRPr lang="pl-PL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in addition to the non-static components of the class (declared in the class, not inherited), in the list you can specify how to call the constructors of direct and virtual </a:t>
            </a:r>
            <a:r>
              <a:rPr lang="pl-PL" sz="2800" dirty="0" err="1" smtClean="0"/>
              <a:t>bases</a:t>
            </a:r>
            <a:endParaRPr lang="pl-PL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the order in the list is irrelevant, the initialization works in order: base classes (virtual and direct </a:t>
            </a:r>
            <a:r>
              <a:rPr lang="pl-PL" sz="2800" dirty="0" err="1" smtClean="0"/>
              <a:t>bases</a:t>
            </a:r>
            <a:r>
              <a:rPr lang="en-US" sz="2800" dirty="0" smtClean="0"/>
              <a:t> in the order of declarations), components in the order of declarations, body of the constructor</a:t>
            </a:r>
            <a:endParaRPr lang="pl-PL" sz="2800" dirty="0" smtClean="0"/>
          </a:p>
          <a:p>
            <a:pPr>
              <a:lnSpc>
                <a:spcPct val="90000"/>
              </a:lnSpc>
              <a:defRPr/>
            </a:pPr>
            <a:r>
              <a:rPr lang="pl-PL" sz="2800" dirty="0" err="1" smtClean="0"/>
              <a:t>the</a:t>
            </a:r>
            <a:r>
              <a:rPr lang="pl-PL" sz="2800" dirty="0" smtClean="0"/>
              <a:t> list </a:t>
            </a:r>
            <a:r>
              <a:rPr lang="en-US" sz="2800" dirty="0" smtClean="0"/>
              <a:t>takes precedence over the default values of the class fields</a:t>
            </a:r>
            <a:r>
              <a:rPr lang="pl-PL" sz="2800" dirty="0" smtClean="0"/>
              <a:t> </a:t>
            </a:r>
            <a:r>
              <a:rPr lang="pl-PL" sz="2800" dirty="0" err="1" smtClean="0"/>
              <a:t>specified</a:t>
            </a:r>
            <a:r>
              <a:rPr lang="pl-PL" sz="2800" dirty="0" smtClean="0"/>
              <a:t> by </a:t>
            </a:r>
            <a:r>
              <a:rPr lang="pl-PL" sz="2800" dirty="0" err="1" smtClean="0"/>
              <a:t>member</a:t>
            </a:r>
            <a:r>
              <a:rPr lang="pl-PL" sz="2800" dirty="0" smtClean="0"/>
              <a:t> </a:t>
            </a:r>
            <a:r>
              <a:rPr lang="pl-PL" sz="2800" dirty="0" err="1" smtClean="0"/>
              <a:t>declaration</a:t>
            </a:r>
            <a:r>
              <a:rPr lang="pl-PL" sz="2800" dirty="0" smtClean="0"/>
              <a:t> </a:t>
            </a:r>
            <a:r>
              <a:rPr lang="pl-PL" sz="2800" dirty="0" err="1" smtClean="0"/>
              <a:t>with</a:t>
            </a:r>
            <a:r>
              <a:rPr lang="pl-PL" sz="2800" dirty="0" smtClean="0"/>
              <a:t> </a:t>
            </a:r>
            <a:r>
              <a:rPr lang="pl-PL" sz="2800" dirty="0" err="1" smtClean="0"/>
              <a:t>initialization</a:t>
            </a:r>
            <a:r>
              <a:rPr lang="pl-PL" sz="2800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you can </a:t>
            </a:r>
            <a:r>
              <a:rPr lang="pl-PL" sz="2800" dirty="0" err="1" smtClean="0"/>
              <a:t>use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list </a:t>
            </a:r>
            <a:r>
              <a:rPr lang="en-US" sz="2800" dirty="0" smtClean="0"/>
              <a:t>it to delegate constructors</a:t>
            </a:r>
            <a:endParaRPr lang="pl-PL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default</a:t>
            </a:r>
            <a:r>
              <a:rPr lang="pl-PL" dirty="0" smtClean="0"/>
              <a:t> c</a:t>
            </a:r>
            <a:r>
              <a:rPr lang="en-US" dirty="0" err="1" smtClean="0"/>
              <a:t>onstructor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800" dirty="0" smtClean="0"/>
              <a:t>If no constructors were declared, the com</a:t>
            </a:r>
            <a:r>
              <a:rPr lang="pl-PL" sz="2800" dirty="0" smtClean="0"/>
              <a:t>p</a:t>
            </a:r>
            <a:r>
              <a:rPr lang="en-US" sz="2800" dirty="0" err="1" smtClean="0"/>
              <a:t>iler</a:t>
            </a:r>
            <a:r>
              <a:rPr lang="en-US" sz="2800" dirty="0" smtClean="0"/>
              <a:t> generates a default constructor</a:t>
            </a:r>
            <a:endParaRPr lang="pl-PL" sz="2800" dirty="0" smtClean="0"/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pl-PL" sz="2800" dirty="0" err="1" smtClean="0"/>
              <a:t>It</a:t>
            </a:r>
            <a:r>
              <a:rPr lang="pl-PL" sz="2800" dirty="0" smtClean="0"/>
              <a:t> </a:t>
            </a:r>
            <a:r>
              <a:rPr lang="pl-PL" sz="2800" dirty="0" err="1" smtClean="0"/>
              <a:t>is</a:t>
            </a:r>
            <a:r>
              <a:rPr lang="pl-PL" sz="2800" dirty="0" smtClean="0"/>
              <a:t> a </a:t>
            </a:r>
            <a:r>
              <a:rPr lang="pl-PL" sz="2800" dirty="0" err="1" smtClean="0"/>
              <a:t>constructor</a:t>
            </a:r>
            <a:r>
              <a:rPr lang="pl-PL" sz="2800" dirty="0" smtClean="0"/>
              <a:t> </a:t>
            </a:r>
            <a:r>
              <a:rPr lang="en-US" sz="2800" dirty="0" smtClean="0"/>
              <a:t>with no arguments, </a:t>
            </a:r>
            <a:r>
              <a:rPr lang="pl-PL" sz="2800" dirty="0" smtClean="0"/>
              <a:t>of</a:t>
            </a:r>
            <a:r>
              <a:rPr lang="en-US" sz="2800" dirty="0" smtClean="0"/>
              <a:t> an empty body, for the T class:</a:t>
            </a:r>
            <a:endParaRPr lang="pl-PL" sz="2800" dirty="0" smtClean="0"/>
          </a:p>
          <a:p>
            <a:pPr lvl="2">
              <a:buNone/>
            </a:pPr>
            <a:endParaRPr lang="pl-PL" dirty="0" smtClean="0">
              <a:solidFill>
                <a:srgbClr val="2B91AF"/>
              </a:solidFill>
              <a:highlight>
                <a:srgbClr val="FFFFFF"/>
              </a:highlight>
              <a:latin typeface="Consolas"/>
            </a:endParaRPr>
          </a:p>
          <a:p>
            <a:pPr lvl="2">
              <a:buNone/>
            </a:pPr>
            <a:r>
              <a:rPr lang="pl-PL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::T()</a:t>
            </a:r>
          </a:p>
          <a:p>
            <a:pPr lvl="2">
              <a:buNone/>
            </a:pP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lvl="2">
              <a:buNone/>
            </a:pP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l-PL" sz="2800" dirty="0" smtClean="0"/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800" dirty="0" smtClean="0"/>
              <a:t>If we declare any constructor (even </a:t>
            </a:r>
            <a:r>
              <a:rPr lang="pl-PL" sz="2800" dirty="0" smtClean="0"/>
              <a:t>a </a:t>
            </a:r>
            <a:r>
              <a:rPr lang="en-US" sz="2800" dirty="0" smtClean="0"/>
              <a:t>constructor with </a:t>
            </a:r>
            <a:r>
              <a:rPr lang="en-US" sz="2800" dirty="0" err="1" smtClean="0"/>
              <a:t>args</a:t>
            </a:r>
            <a:r>
              <a:rPr lang="en-US" sz="2800" dirty="0" smtClean="0"/>
              <a:t>) then compiler does not </a:t>
            </a:r>
            <a:r>
              <a:rPr lang="pl-PL" sz="2800" dirty="0" err="1" smtClean="0"/>
              <a:t>provide</a:t>
            </a:r>
            <a:r>
              <a:rPr lang="pl-PL" sz="2800" dirty="0" smtClean="0"/>
              <a:t> </a:t>
            </a:r>
            <a:r>
              <a:rPr lang="en-US" sz="2800" dirty="0" smtClean="0"/>
              <a:t>the default constructor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Order of constructor calling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defRPr/>
            </a:pPr>
            <a:r>
              <a:rPr lang="en-US" dirty="0" smtClean="0"/>
              <a:t>Constructors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u="sng" dirty="0" smtClean="0"/>
              <a:t>base</a:t>
            </a:r>
            <a:r>
              <a:rPr lang="en-US" dirty="0" smtClean="0"/>
              <a:t> class (classes in order of declaration)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u="sng" dirty="0" smtClean="0"/>
              <a:t>class members </a:t>
            </a:r>
            <a:r>
              <a:rPr lang="en-US" dirty="0" smtClean="0"/>
              <a:t>in order of declaration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dirty="0" smtClean="0"/>
              <a:t>constructor’s </a:t>
            </a:r>
            <a:r>
              <a:rPr lang="en-US" u="sng" dirty="0" smtClean="0"/>
              <a:t>body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endParaRPr lang="en-US" sz="900" dirty="0" smtClean="0"/>
          </a:p>
          <a:p>
            <a:pPr marL="609600" indent="-609600">
              <a:defRPr/>
            </a:pPr>
            <a:endParaRPr lang="pl-PL" sz="2200" dirty="0" smtClean="0"/>
          </a:p>
          <a:p>
            <a:pPr marL="609600" indent="-609600">
              <a:defRPr/>
            </a:pPr>
            <a:r>
              <a:rPr lang="pl-PL" dirty="0" smtClean="0"/>
              <a:t>O</a:t>
            </a:r>
            <a:r>
              <a:rPr lang="en-US" dirty="0" err="1" smtClean="0"/>
              <a:t>bject</a:t>
            </a:r>
            <a:r>
              <a:rPr lang="en-US" dirty="0" smtClean="0"/>
              <a:t> class members (and base classes), if not initialized in the initialization list, are actually initialized twice: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dirty="0" smtClean="0"/>
              <a:t>by the default constructor of their class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dirty="0" smtClean="0"/>
              <a:t>in the body of constructor of the object being created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segment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p1;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number;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p2;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  <a:p>
            <a:pPr>
              <a:buNone/>
            </a:pP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segment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::segment()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what is called here? 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:p1(1.0,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1.0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p2 </a:t>
            </a:r>
            <a:r>
              <a:rPr lang="pl-PL" sz="18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(1.0);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  <a:endParaRPr lang="pl-PL" sz="2800" dirty="0" smtClean="0">
              <a:solidFill>
                <a:srgbClr val="000000"/>
              </a:solidFill>
              <a:highlight>
                <a:srgbClr val="FFFFFF"/>
              </a:highlight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Lecture</a:t>
            </a:r>
            <a:r>
              <a:rPr lang="pl-PL" sz="3200" b="1" dirty="0" smtClean="0"/>
              <a:t>: </a:t>
            </a:r>
            <a:r>
              <a:rPr lang="en-US" sz="3200" b="1" dirty="0" smtClean="0"/>
              <a:t>Constructor, destructor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Roman Starosolski, </a:t>
            </a:r>
            <a:r>
              <a:rPr lang="pl-PL" b="1" dirty="0" err="1" smtClean="0"/>
              <a:t>PhD</a:t>
            </a:r>
            <a:r>
              <a:rPr lang="pl-PL" b="1" dirty="0" smtClean="0"/>
              <a:t>, </a:t>
            </a:r>
            <a:r>
              <a:rPr lang="pl-PL" b="1" dirty="0" err="1" smtClean="0"/>
              <a:t>D.Sc</a:t>
            </a:r>
            <a:r>
              <a:rPr lang="pl-PL" b="1" dirty="0" smtClean="0"/>
              <a:t>., </a:t>
            </a:r>
            <a:r>
              <a:rPr lang="pl-PL" b="1" dirty="0" err="1" smtClean="0"/>
              <a:t>Assoc</a:t>
            </a:r>
            <a:r>
              <a:rPr lang="pl-PL" b="1" dirty="0" smtClean="0"/>
              <a:t>. Prof.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segment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p1;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number;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p2;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  <a:p>
            <a:pPr>
              <a:buNone/>
            </a:pP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segment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::segment()	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:p1(1.0,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1.0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constr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. p1 (2-arg),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constr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. p2 (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default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)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 			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number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not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initialized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p2 </a:t>
            </a:r>
            <a:r>
              <a:rPr lang="pl-PL" sz="18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(1.0);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constr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. temp. (1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arg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.),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assignmemt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 		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destr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. temp.</a:t>
            </a:r>
            <a:endParaRPr lang="pl-PL" sz="2800" dirty="0" smtClean="0">
              <a:solidFill>
                <a:srgbClr val="000000"/>
              </a:solidFill>
              <a:highlight>
                <a:srgbClr val="FFFFFF"/>
              </a:highlight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Copy constructor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Used for initializing objects using other objects of the same class, for the T class:</a:t>
            </a:r>
          </a:p>
          <a:p>
            <a:pPr>
              <a:lnSpc>
                <a:spcPct val="90000"/>
              </a:lnSpc>
              <a:defRPr/>
            </a:pPr>
            <a:endParaRPr lang="en-US" sz="900" dirty="0" smtClean="0"/>
          </a:p>
          <a:p>
            <a:pPr lvl="1">
              <a:lnSpc>
                <a:spcPct val="90000"/>
              </a:lnSpc>
              <a:buNone/>
              <a:defRPr/>
            </a:pPr>
            <a:r>
              <a:rPr lang="en-US" sz="2400" dirty="0" smtClean="0"/>
              <a:t>	</a:t>
            </a:r>
            <a:endParaRPr lang="pl-PL" sz="2400" dirty="0" smtClean="0"/>
          </a:p>
          <a:p>
            <a:pPr lvl="1">
              <a:lnSpc>
                <a:spcPct val="90000"/>
              </a:lnSpc>
              <a:buNone/>
              <a:defRPr/>
            </a:pPr>
            <a:r>
              <a:rPr lang="pl-PL" sz="2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T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::T(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</a:t>
            </a:r>
            <a:r>
              <a:rPr lang="pl-PL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onst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T&amp;);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endParaRPr lang="en-US" sz="900" dirty="0" smtClean="0"/>
          </a:p>
          <a:p>
            <a:pPr>
              <a:lnSpc>
                <a:spcPct val="90000"/>
              </a:lnSpc>
              <a:defRPr/>
            </a:pPr>
            <a:r>
              <a:rPr lang="pl-PL" sz="2800" dirty="0" smtClean="0"/>
              <a:t>Argument </a:t>
            </a:r>
            <a:r>
              <a:rPr lang="en-US" sz="2800" dirty="0" smtClean="0"/>
              <a:t>has to be a </a:t>
            </a:r>
            <a:r>
              <a:rPr lang="en-US" sz="2800" u="sng" dirty="0" smtClean="0"/>
              <a:t>reference</a:t>
            </a:r>
            <a:r>
              <a:rPr lang="en-US" sz="2800" dirty="0" smtClean="0"/>
              <a:t>; otherwise temp. object would be created, that should also be somehow initialized – with the copy constructor</a:t>
            </a:r>
            <a:r>
              <a:rPr lang="pl-PL" sz="2800" dirty="0" smtClean="0"/>
              <a:t>!</a:t>
            </a: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pl-PL" sz="2800" dirty="0" smtClean="0"/>
              <a:t>Argument </a:t>
            </a:r>
            <a:r>
              <a:rPr lang="en-US" sz="2800" dirty="0" smtClean="0"/>
              <a:t> should be </a:t>
            </a:r>
            <a:r>
              <a:rPr lang="en-US" sz="2800" u="sng" dirty="0" smtClean="0"/>
              <a:t>const</a:t>
            </a:r>
            <a:r>
              <a:rPr lang="en-US" sz="2800" dirty="0" smtClean="0"/>
              <a:t> to permit to call the constructor with const argument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Copy constructor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For example</a:t>
            </a:r>
            <a:r>
              <a:rPr lang="pl-PL" dirty="0" smtClean="0"/>
              <a:t>, a</a:t>
            </a:r>
            <a:r>
              <a:rPr lang="en-US" dirty="0" smtClean="0"/>
              <a:t> c.c. of the point class:</a:t>
            </a:r>
          </a:p>
          <a:p>
            <a:pPr>
              <a:lnSpc>
                <a:spcPct val="90000"/>
              </a:lnSpc>
              <a:defRPr/>
            </a:pPr>
            <a:endParaRPr lang="en-US" sz="1200" dirty="0" smtClean="0"/>
          </a:p>
          <a:p>
            <a:pPr lvl="1">
              <a:lnSpc>
                <a:spcPct val="90000"/>
              </a:lnSpc>
              <a:buNone/>
              <a:defRPr/>
            </a:pPr>
            <a:r>
              <a:rPr lang="fr-FR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point(</a:t>
            </a:r>
            <a:r>
              <a:rPr lang="fr-FR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fr-FR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2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fr-FR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fr-FR" sz="24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fr-FR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:x(</a:t>
            </a:r>
            <a:r>
              <a:rPr lang="fr-FR" sz="24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fr-FR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.x), y(</a:t>
            </a:r>
            <a:r>
              <a:rPr lang="fr-FR" sz="24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fr-FR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.y) {}</a:t>
            </a:r>
            <a:endParaRPr lang="en-US" sz="1100" dirty="0" smtClean="0"/>
          </a:p>
          <a:p>
            <a:pPr>
              <a:lnSpc>
                <a:spcPct val="90000"/>
              </a:lnSpc>
              <a:defRPr/>
            </a:pPr>
            <a:endParaRPr lang="pl-PL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As a copy constructor </a:t>
            </a:r>
            <a:r>
              <a:rPr lang="pl-PL" dirty="0" smtClean="0"/>
              <a:t>for </a:t>
            </a:r>
            <a:r>
              <a:rPr lang="pl-PL" dirty="0" err="1" smtClean="0"/>
              <a:t>class</a:t>
            </a:r>
            <a:r>
              <a:rPr lang="pl-PL" dirty="0" smtClean="0"/>
              <a:t> T </a:t>
            </a:r>
            <a:r>
              <a:rPr lang="en-US" dirty="0" smtClean="0"/>
              <a:t>we may use other constructor that may be called with one argument of </a:t>
            </a:r>
            <a:r>
              <a:rPr lang="pl-PL" dirty="0" err="1" smtClean="0"/>
              <a:t>type</a:t>
            </a:r>
            <a:r>
              <a:rPr lang="pl-PL" dirty="0" smtClean="0"/>
              <a:t> &amp;T</a:t>
            </a:r>
            <a:r>
              <a:rPr lang="en-US" dirty="0" smtClean="0"/>
              <a:t>: </a:t>
            </a:r>
          </a:p>
          <a:p>
            <a:pPr>
              <a:lnSpc>
                <a:spcPct val="90000"/>
              </a:lnSpc>
              <a:defRPr/>
            </a:pPr>
            <a:endParaRPr lang="en-US" sz="1000" dirty="0" smtClean="0"/>
          </a:p>
          <a:p>
            <a:pPr lvl="1">
              <a:lnSpc>
                <a:spcPct val="90000"/>
              </a:lnSpc>
              <a:buNone/>
              <a:defRPr/>
            </a:pP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point(</a:t>
            </a:r>
            <a:r>
              <a:rPr lang="pl-PL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&amp;, </a:t>
            </a:r>
            <a:r>
              <a:rPr lang="pl-PL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7);</a:t>
            </a:r>
            <a:endParaRPr lang="en-US" sz="2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Compiler generated copy constructor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if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en-US" sz="2800" dirty="0" smtClean="0"/>
              <a:t>programmer does not define</a:t>
            </a:r>
            <a:r>
              <a:rPr lang="pl-PL" sz="2800" dirty="0" smtClean="0"/>
              <a:t> a </a:t>
            </a:r>
            <a:r>
              <a:rPr lang="pl-PL" sz="2800" dirty="0" err="1" smtClean="0"/>
              <a:t>copy</a:t>
            </a:r>
            <a:r>
              <a:rPr lang="pl-PL" sz="2800" dirty="0" smtClean="0"/>
              <a:t> </a:t>
            </a:r>
            <a:r>
              <a:rPr lang="pl-PL" sz="2800" dirty="0" err="1" smtClean="0"/>
              <a:t>constructor</a:t>
            </a:r>
            <a:r>
              <a:rPr lang="pl-PL" sz="2800" dirty="0" smtClean="0"/>
              <a:t>, </a:t>
            </a:r>
            <a:r>
              <a:rPr lang="pl-PL" sz="2800" dirty="0" err="1" smtClean="0"/>
              <a:t>then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c</a:t>
            </a:r>
            <a:r>
              <a:rPr lang="en-US" sz="2800" dirty="0" err="1" smtClean="0"/>
              <a:t>ompiler</a:t>
            </a:r>
            <a:r>
              <a:rPr lang="en-US" sz="2800" dirty="0" smtClean="0"/>
              <a:t> generates </a:t>
            </a:r>
            <a:r>
              <a:rPr lang="pl-PL" sz="2800" dirty="0" smtClean="0"/>
              <a:t>one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/>
              <a:t>other</a:t>
            </a:r>
            <a:r>
              <a:rPr lang="pl-PL" sz="2400" dirty="0" smtClean="0"/>
              <a:t> </a:t>
            </a:r>
            <a:r>
              <a:rPr lang="en-US" sz="2400" dirty="0" smtClean="0"/>
              <a:t>constructors are not </a:t>
            </a:r>
            <a:r>
              <a:rPr lang="pl-PL" sz="2400" dirty="0" err="1" smtClean="0"/>
              <a:t>considered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this</a:t>
            </a:r>
            <a:r>
              <a:rPr lang="pl-PL" sz="2400" dirty="0" smtClean="0"/>
              <a:t> </a:t>
            </a:r>
            <a:r>
              <a:rPr lang="pl-PL" sz="2400" dirty="0" err="1" smtClean="0"/>
              <a:t>case</a:t>
            </a: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endParaRPr lang="pl-PL" sz="2800" dirty="0" smtClean="0"/>
          </a:p>
          <a:p>
            <a:pPr>
              <a:lnSpc>
                <a:spcPct val="80000"/>
              </a:lnSpc>
              <a:defRPr/>
            </a:pPr>
            <a:r>
              <a:rPr lang="pl-PL" sz="2800" dirty="0" smtClean="0"/>
              <a:t>c</a:t>
            </a:r>
            <a:r>
              <a:rPr lang="en-US" sz="2800" dirty="0" err="1" smtClean="0"/>
              <a:t>ompiler</a:t>
            </a:r>
            <a:r>
              <a:rPr lang="en-US" sz="2800" dirty="0" smtClean="0"/>
              <a:t> generated copy constructor copies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en-US" sz="2800" dirty="0" smtClean="0"/>
              <a:t>object field by field </a:t>
            </a:r>
            <a:endParaRPr lang="pl-PL" sz="28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/>
              <a:t>base classes and object members</a:t>
            </a:r>
            <a:r>
              <a:rPr lang="pl-PL" sz="2000" dirty="0" smtClean="0"/>
              <a:t> </a:t>
            </a:r>
            <a:r>
              <a:rPr lang="pl-PL" sz="2000" dirty="0" err="1" smtClean="0"/>
              <a:t>get</a:t>
            </a:r>
            <a:r>
              <a:rPr lang="pl-PL" sz="2000" dirty="0" smtClean="0"/>
              <a:t> </a:t>
            </a:r>
            <a:r>
              <a:rPr lang="pl-PL" sz="2000" dirty="0" err="1" smtClean="0"/>
              <a:t>copied</a:t>
            </a:r>
            <a:r>
              <a:rPr lang="pl-PL" sz="2000" dirty="0" smtClean="0"/>
              <a:t> </a:t>
            </a:r>
            <a:r>
              <a:rPr lang="en-US" sz="2000" dirty="0" smtClean="0"/>
              <a:t>with their copy constructors – just like in case of initialization list it works also when the class has const members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For the point class: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fr-FR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point(</a:t>
            </a:r>
            <a:r>
              <a:rPr lang="fr-FR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fr-FR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2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fr-FR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p) :x(p.x), y(p.y) {}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Rvalue</a:t>
            </a:r>
            <a:r>
              <a:rPr lang="pl-PL" dirty="0" smtClean="0"/>
              <a:t> </a:t>
            </a:r>
            <a:r>
              <a:rPr lang="pl-PL" dirty="0" err="1" smtClean="0"/>
              <a:t>reference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pl-PL" sz="4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</a:t>
            </a:r>
            <a:r>
              <a:rPr lang="pl-PL" sz="4400" dirty="0" smtClean="0">
                <a:highlight>
                  <a:srgbClr val="FFFFFF"/>
                </a:highlight>
                <a:latin typeface="Consolas"/>
              </a:rPr>
              <a:t>&amp;&amp;</a:t>
            </a:r>
            <a:endParaRPr lang="pl-PL" sz="3600" dirty="0" smtClean="0"/>
          </a:p>
          <a:p>
            <a:pPr>
              <a:lnSpc>
                <a:spcPct val="80000"/>
              </a:lnSpc>
              <a:buNone/>
              <a:defRPr/>
            </a:pPr>
            <a:endParaRPr lang="pl-PL" sz="28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pl-PL" sz="2800" dirty="0" smtClean="0"/>
              <a:t>	</a:t>
            </a:r>
            <a:r>
              <a:rPr lang="pl-PL" sz="2400" dirty="0" smtClean="0"/>
              <a:t>-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reference</a:t>
            </a:r>
            <a:r>
              <a:rPr lang="pl-PL" sz="2400" dirty="0" smtClean="0"/>
              <a:t> to </a:t>
            </a:r>
            <a:r>
              <a:rPr lang="pl-PL" sz="2400" dirty="0" err="1" smtClean="0"/>
              <a:t>rvalue</a:t>
            </a:r>
            <a:r>
              <a:rPr lang="pl-PL" sz="2400" dirty="0" smtClean="0"/>
              <a:t> </a:t>
            </a:r>
            <a:r>
              <a:rPr lang="pl-PL" sz="2400" dirty="0" err="1" smtClean="0"/>
              <a:t>may</a:t>
            </a:r>
            <a:r>
              <a:rPr lang="pl-PL" sz="2400" dirty="0" smtClean="0"/>
              <a:t> bind </a:t>
            </a:r>
            <a:r>
              <a:rPr lang="pl-PL" sz="2400" dirty="0" err="1" smtClean="0"/>
              <a:t>only</a:t>
            </a:r>
            <a:r>
              <a:rPr lang="pl-PL" sz="2400" dirty="0" smtClean="0"/>
              <a:t> to </a:t>
            </a:r>
            <a:r>
              <a:rPr lang="pl-PL" sz="2400" dirty="0" err="1" smtClean="0"/>
              <a:t>unnamed</a:t>
            </a:r>
            <a:r>
              <a:rPr lang="pl-PL" sz="2400" dirty="0" smtClean="0"/>
              <a:t> </a:t>
            </a:r>
            <a:r>
              <a:rPr lang="pl-PL" sz="2400" dirty="0" err="1" smtClean="0"/>
              <a:t>temporary</a:t>
            </a:r>
            <a:r>
              <a:rPr lang="pl-PL" sz="2400" dirty="0" smtClean="0"/>
              <a:t> </a:t>
            </a:r>
            <a:r>
              <a:rPr lang="pl-PL" sz="2400" dirty="0" err="1" smtClean="0"/>
              <a:t>variable</a:t>
            </a:r>
            <a:endParaRPr lang="pl-PL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pl-PL" sz="24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pl-PL" sz="2400" dirty="0" smtClean="0"/>
              <a:t>	- </a:t>
            </a:r>
            <a:r>
              <a:rPr lang="pl-PL" sz="2400" dirty="0" err="1" smtClean="0"/>
              <a:t>main</a:t>
            </a:r>
            <a:r>
              <a:rPr lang="pl-PL" sz="2400" dirty="0" smtClean="0"/>
              <a:t> </a:t>
            </a:r>
            <a:r>
              <a:rPr lang="pl-PL" sz="2400" dirty="0" err="1" smtClean="0"/>
              <a:t>use</a:t>
            </a:r>
            <a:r>
              <a:rPr lang="pl-PL" sz="2400" dirty="0" smtClean="0"/>
              <a:t>: for </a:t>
            </a:r>
            <a:r>
              <a:rPr lang="pl-PL" sz="2400" dirty="0" err="1" smtClean="0"/>
              <a:t>declaring</a:t>
            </a:r>
            <a:r>
              <a:rPr lang="pl-PL" sz="2400" dirty="0" smtClean="0"/>
              <a:t> </a:t>
            </a:r>
            <a:r>
              <a:rPr lang="pl-PL" sz="2400" dirty="0" err="1" smtClean="0"/>
              <a:t>move</a:t>
            </a:r>
            <a:r>
              <a:rPr lang="pl-PL" sz="2400" dirty="0" smtClean="0"/>
              <a:t> </a:t>
            </a:r>
            <a:r>
              <a:rPr lang="pl-PL" sz="2400" dirty="0" err="1" smtClean="0"/>
              <a:t>constructors</a:t>
            </a:r>
            <a:r>
              <a:rPr lang="pl-PL" sz="2400" dirty="0" smtClean="0"/>
              <a:t> and </a:t>
            </a:r>
            <a:r>
              <a:rPr lang="pl-PL" sz="2400" dirty="0" err="1" smtClean="0"/>
              <a:t>move</a:t>
            </a:r>
            <a:r>
              <a:rPr lang="pl-PL" sz="2400" dirty="0" smtClean="0"/>
              <a:t> </a:t>
            </a:r>
            <a:r>
              <a:rPr lang="pl-PL" sz="2400" dirty="0" err="1" smtClean="0"/>
              <a:t>assignments</a:t>
            </a:r>
            <a:endParaRPr lang="pl-PL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pl-PL" sz="24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pl-PL" sz="2400" dirty="0" smtClean="0"/>
              <a:t>	- </a:t>
            </a:r>
            <a:r>
              <a:rPr lang="pl-PL" sz="2400" dirty="0" err="1" smtClean="0"/>
              <a:t>when</a:t>
            </a:r>
            <a:r>
              <a:rPr lang="pl-PL" sz="2400" dirty="0" smtClean="0"/>
              <a:t> we </a:t>
            </a:r>
            <a:r>
              <a:rPr lang="pl-PL" sz="2400" dirty="0" err="1" smtClean="0"/>
              <a:t>know</a:t>
            </a:r>
            <a:r>
              <a:rPr lang="pl-PL" sz="2400" dirty="0" smtClean="0"/>
              <a:t> </a:t>
            </a:r>
            <a:r>
              <a:rPr lang="pl-PL" sz="2400" dirty="0" err="1" smtClean="0"/>
              <a:t>that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constructor’s</a:t>
            </a:r>
            <a:r>
              <a:rPr lang="pl-PL" sz="2400" dirty="0" smtClean="0"/>
              <a:t> argument will not be </a:t>
            </a:r>
            <a:r>
              <a:rPr lang="pl-PL" sz="2400" dirty="0" err="1" smtClean="0"/>
              <a:t>used</a:t>
            </a:r>
            <a:r>
              <a:rPr lang="pl-PL" sz="2400" dirty="0" smtClean="0"/>
              <a:t> </a:t>
            </a:r>
            <a:r>
              <a:rPr lang="pl-PL" sz="2400" dirty="0" err="1" smtClean="0"/>
              <a:t>anymore</a:t>
            </a:r>
            <a:r>
              <a:rPr lang="pl-PL" sz="2400" dirty="0" smtClean="0"/>
              <a:t> (</a:t>
            </a:r>
            <a:r>
              <a:rPr lang="pl-PL" sz="2400" dirty="0" err="1" smtClean="0"/>
              <a:t>e.g</a:t>
            </a:r>
            <a:r>
              <a:rPr lang="pl-PL" sz="2400" dirty="0" smtClean="0"/>
              <a:t>., </a:t>
            </a:r>
            <a:r>
              <a:rPr lang="pl-PL" sz="2400" dirty="0" err="1" smtClean="0"/>
              <a:t>when</a:t>
            </a:r>
            <a:r>
              <a:rPr lang="pl-PL" sz="2400" dirty="0" smtClean="0"/>
              <a:t> </a:t>
            </a:r>
            <a:r>
              <a:rPr lang="pl-PL" sz="2400" dirty="0" err="1" smtClean="0"/>
              <a:t>passing</a:t>
            </a:r>
            <a:r>
              <a:rPr lang="pl-PL" sz="2400" dirty="0" smtClean="0"/>
              <a:t> </a:t>
            </a:r>
            <a:r>
              <a:rPr lang="pl-PL" sz="2400" dirty="0" err="1" smtClean="0"/>
              <a:t>strings</a:t>
            </a:r>
            <a:r>
              <a:rPr lang="pl-PL" sz="2400" dirty="0" smtClean="0"/>
              <a:t> as </a:t>
            </a:r>
            <a:r>
              <a:rPr lang="pl-PL" sz="2400" dirty="0" err="1" smtClean="0"/>
              <a:t>values</a:t>
            </a:r>
            <a:r>
              <a:rPr lang="pl-PL" sz="2400" dirty="0" smtClean="0"/>
              <a:t>), </a:t>
            </a:r>
            <a:r>
              <a:rPr lang="pl-PL" sz="2400" dirty="0" err="1" smtClean="0"/>
              <a:t>then</a:t>
            </a:r>
            <a:r>
              <a:rPr lang="pl-PL" sz="2400" dirty="0" smtClean="0"/>
              <a:t> we </a:t>
            </a:r>
            <a:r>
              <a:rPr lang="pl-PL" sz="2400" dirty="0" err="1" smtClean="0"/>
              <a:t>may</a:t>
            </a:r>
            <a:r>
              <a:rPr lang="pl-PL" sz="2400" dirty="0" smtClean="0"/>
              <a:t> </a:t>
            </a:r>
            <a:r>
              <a:rPr lang="pl-PL" sz="2400" dirty="0" err="1" smtClean="0"/>
              <a:t>move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value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argument </a:t>
            </a:r>
            <a:r>
              <a:rPr lang="pl-PL" sz="2400" dirty="0" err="1" smtClean="0"/>
              <a:t>instead</a:t>
            </a:r>
            <a:r>
              <a:rPr lang="pl-PL" sz="2400" dirty="0" smtClean="0"/>
              <a:t> of </a:t>
            </a:r>
            <a:r>
              <a:rPr lang="pl-PL" sz="2400" dirty="0" err="1" smtClean="0"/>
              <a:t>making</a:t>
            </a:r>
            <a:r>
              <a:rPr lang="pl-PL" sz="2400" dirty="0" smtClean="0"/>
              <a:t> a </a:t>
            </a:r>
            <a:r>
              <a:rPr lang="pl-PL" sz="2400" dirty="0" err="1" smtClean="0"/>
              <a:t>copy</a:t>
            </a:r>
            <a:r>
              <a:rPr lang="pl-PL" sz="2400" dirty="0" smtClean="0"/>
              <a:t> </a:t>
            </a:r>
          </a:p>
          <a:p>
            <a:pPr>
              <a:lnSpc>
                <a:spcPct val="80000"/>
              </a:lnSpc>
              <a:buNone/>
              <a:defRPr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	- we </a:t>
            </a:r>
            <a:r>
              <a:rPr lang="pl-PL" sz="2400" dirty="0" err="1" smtClean="0"/>
              <a:t>may</a:t>
            </a:r>
            <a:r>
              <a:rPr lang="pl-PL" sz="2400" dirty="0" smtClean="0"/>
              <a:t> </a:t>
            </a:r>
            <a:r>
              <a:rPr lang="pl-PL" sz="2400" dirty="0" err="1" smtClean="0"/>
              <a:t>explicitly</a:t>
            </a:r>
            <a:r>
              <a:rPr lang="pl-PL" sz="2400" dirty="0" smtClean="0"/>
              <a:t> </a:t>
            </a:r>
            <a:r>
              <a:rPr lang="pl-PL" sz="2400" dirty="0" err="1" smtClean="0"/>
              <a:t>declare</a:t>
            </a:r>
            <a:r>
              <a:rPr lang="pl-PL" sz="2400" dirty="0" smtClean="0"/>
              <a:t> as </a:t>
            </a:r>
            <a:r>
              <a:rPr lang="pl-PL" sz="2400" dirty="0" err="1" smtClean="0"/>
              <a:t>rvalue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argument of operator= </a:t>
            </a:r>
            <a:r>
              <a:rPr lang="pl-PL" sz="2400" dirty="0" err="1" smtClean="0"/>
              <a:t>or</a:t>
            </a:r>
            <a:r>
              <a:rPr lang="pl-PL" sz="2400" dirty="0" smtClean="0"/>
              <a:t> of </a:t>
            </a:r>
            <a:r>
              <a:rPr lang="pl-PL" sz="2400" dirty="0" err="1" smtClean="0"/>
              <a:t>constructor</a:t>
            </a:r>
            <a:r>
              <a:rPr lang="pl-PL" sz="2400" dirty="0" smtClean="0"/>
              <a:t> </a:t>
            </a:r>
            <a:r>
              <a:rPr lang="pl-PL" sz="2400" dirty="0" err="1" smtClean="0"/>
              <a:t>using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template</a:t>
            </a:r>
            <a:r>
              <a:rPr lang="pl-PL" sz="2400" dirty="0" smtClean="0"/>
              <a:t>: </a:t>
            </a:r>
            <a:r>
              <a:rPr lang="pl-PL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std::move&lt;</a:t>
            </a:r>
            <a:r>
              <a:rPr lang="pl-PL" sz="2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&gt;(</a:t>
            </a:r>
            <a:r>
              <a:rPr lang="pl-PL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arg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  <a:endParaRPr lang="pl-PL" sz="1100" dirty="0" smtClean="0">
              <a:solidFill>
                <a:srgbClr val="000000"/>
              </a:solidFill>
              <a:highlight>
                <a:srgbClr val="FFFFFF"/>
              </a:highlight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Move</a:t>
            </a:r>
            <a:r>
              <a:rPr lang="pl-PL" dirty="0" smtClean="0"/>
              <a:t> </a:t>
            </a:r>
            <a:r>
              <a:rPr lang="pl-PL" dirty="0" err="1" smtClean="0"/>
              <a:t>constructor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pl-PL" sz="4400" dirty="0" err="1" smtClean="0"/>
              <a:t>academic</a:t>
            </a:r>
            <a:r>
              <a:rPr lang="pl-PL" sz="4400" dirty="0" smtClean="0"/>
              <a:t> </a:t>
            </a:r>
            <a:r>
              <a:rPr lang="pl-PL" sz="4400" dirty="0" err="1" smtClean="0"/>
              <a:t>example</a:t>
            </a:r>
            <a:endParaRPr lang="pl-PL" sz="4400" dirty="0" smtClean="0"/>
          </a:p>
          <a:p>
            <a:pPr>
              <a:lnSpc>
                <a:spcPct val="80000"/>
              </a:lnSpc>
            </a:pPr>
            <a:endParaRPr lang="pl-PL" altLang="pl-PL" sz="4400" dirty="0" smtClean="0"/>
          </a:p>
          <a:p>
            <a:pPr>
              <a:buNone/>
            </a:pPr>
            <a:r>
              <a:rPr lang="pl-PL" altLang="pl-PL" sz="3300" dirty="0" smtClean="0"/>
              <a:t>	 </a:t>
            </a:r>
            <a:r>
              <a:rPr lang="fr-FR" sz="2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fr-FR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::point(</a:t>
            </a:r>
            <a:r>
              <a:rPr lang="fr-FR" sz="2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fr-FR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&amp;&amp; </a:t>
            </a:r>
            <a:r>
              <a:rPr lang="fr-FR" sz="2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rrp</a:t>
            </a:r>
            <a:r>
              <a:rPr lang="fr-FR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:x(</a:t>
            </a:r>
            <a:r>
              <a:rPr lang="fr-FR" sz="2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rrp</a:t>
            </a:r>
            <a:r>
              <a:rPr lang="fr-FR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.x), y(</a:t>
            </a:r>
            <a:r>
              <a:rPr lang="fr-FR" sz="2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rrp</a:t>
            </a:r>
            <a:r>
              <a:rPr lang="fr-FR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.y)</a:t>
            </a:r>
          </a:p>
          <a:p>
            <a:pPr>
              <a:buNone/>
            </a:pP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{</a:t>
            </a:r>
          </a:p>
          <a:p>
            <a:pPr>
              <a:buNone/>
            </a:pPr>
            <a:r>
              <a:rPr lang="pl-PL" sz="2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29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rrp</a:t>
            </a:r>
            <a:r>
              <a:rPr lang="pl-PL" sz="2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.x</a:t>
            </a: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-1.1; </a:t>
            </a:r>
            <a:r>
              <a:rPr lang="pl-PL" sz="2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2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modifying</a:t>
            </a:r>
            <a:r>
              <a:rPr lang="pl-PL" sz="2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constructor’s</a:t>
            </a:r>
            <a:r>
              <a:rPr lang="pl-PL" sz="2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argument</a:t>
            </a:r>
            <a:endParaRPr lang="pl-PL" sz="2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  <a:r>
              <a:rPr lang="pl-PL" altLang="pl-PL" sz="3300" dirty="0" smtClean="0">
                <a:solidFill>
                  <a:srgbClr val="CCCC00"/>
                </a:solidFill>
              </a:rPr>
              <a:t>	</a:t>
            </a:r>
            <a:endParaRPr lang="pl-PL" altLang="pl-PL" sz="33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altLang="pl-PL" sz="3300" dirty="0" smtClean="0">
                <a:solidFill>
                  <a:srgbClr val="CCCC00"/>
                </a:solidFill>
              </a:rPr>
              <a:t>		</a:t>
            </a:r>
          </a:p>
          <a:p>
            <a:pPr>
              <a:lnSpc>
                <a:spcPct val="80000"/>
              </a:lnSpc>
            </a:pPr>
            <a:endParaRPr lang="pl-PL" altLang="pl-PL" sz="4400" dirty="0" smtClean="0"/>
          </a:p>
          <a:p>
            <a:pPr>
              <a:lnSpc>
                <a:spcPct val="80000"/>
              </a:lnSpc>
            </a:pPr>
            <a:r>
              <a:rPr lang="pl-PL" altLang="pl-PL" sz="4400" dirty="0" err="1" smtClean="0"/>
              <a:t>real-life</a:t>
            </a:r>
            <a:r>
              <a:rPr lang="pl-PL" altLang="pl-PL" sz="4400" dirty="0" smtClean="0"/>
              <a:t> </a:t>
            </a:r>
            <a:r>
              <a:rPr lang="pl-PL" altLang="pl-PL" sz="4400" dirty="0" err="1" smtClean="0"/>
              <a:t>example</a:t>
            </a:r>
            <a:endParaRPr lang="pl-PL" altLang="pl-PL" sz="4400" dirty="0" smtClean="0"/>
          </a:p>
          <a:p>
            <a:pPr>
              <a:lnSpc>
                <a:spcPct val="80000"/>
              </a:lnSpc>
            </a:pPr>
            <a:endParaRPr lang="pl-PL" altLang="pl-PL" sz="4400" dirty="0" smtClean="0"/>
          </a:p>
          <a:p>
            <a:pPr>
              <a:buNone/>
            </a:pPr>
            <a:r>
              <a:rPr lang="pl-PL" sz="3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2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my_string</a:t>
            </a:r>
            <a:r>
              <a:rPr lang="fr-FR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pl-PL" sz="2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my_string</a:t>
            </a:r>
            <a:r>
              <a:rPr lang="fr-FR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2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my_string</a:t>
            </a:r>
            <a:r>
              <a:rPr lang="fr-FR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&amp;&amp; </a:t>
            </a:r>
            <a:r>
              <a:rPr lang="fr-FR" sz="2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rrs</a:t>
            </a:r>
            <a:r>
              <a:rPr lang="fr-FR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:len(</a:t>
            </a:r>
            <a:r>
              <a:rPr lang="fr-FR" sz="2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rrs</a:t>
            </a:r>
            <a:r>
              <a:rPr lang="fr-FR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.len), ptr(</a:t>
            </a:r>
            <a:r>
              <a:rPr lang="fr-FR" sz="2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rrs</a:t>
            </a:r>
            <a:r>
              <a:rPr lang="fr-FR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.ptr)</a:t>
            </a:r>
          </a:p>
          <a:p>
            <a:pPr>
              <a:buNone/>
            </a:pP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{</a:t>
            </a:r>
          </a:p>
          <a:p>
            <a:pPr>
              <a:buNone/>
            </a:pPr>
            <a:r>
              <a:rPr lang="pl-PL" sz="2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29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rrs</a:t>
            </a:r>
            <a:r>
              <a:rPr lang="pl-PL" sz="2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.ptr</a:t>
            </a: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2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nullptr</a:t>
            </a: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</a:t>
            </a:r>
            <a:r>
              <a:rPr lang="pl-PL" sz="2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2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needed</a:t>
            </a:r>
            <a:r>
              <a:rPr lang="pl-PL" sz="2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for </a:t>
            </a:r>
            <a:r>
              <a:rPr lang="pl-PL" sz="2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move</a:t>
            </a:r>
            <a:r>
              <a:rPr lang="pl-PL" sz="2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and </a:t>
            </a:r>
            <a:r>
              <a:rPr lang="pl-PL" sz="2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destructor</a:t>
            </a:r>
            <a:endParaRPr lang="pl-PL" sz="2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  <a:endParaRPr lang="pl-PL" altLang="pl-PL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Move</a:t>
            </a:r>
            <a:r>
              <a:rPr lang="pl-PL" dirty="0" smtClean="0"/>
              <a:t> </a:t>
            </a:r>
            <a:r>
              <a:rPr lang="pl-PL" dirty="0" err="1" smtClean="0"/>
              <a:t>constructor</a:t>
            </a:r>
            <a:r>
              <a:rPr lang="pl-PL" dirty="0" smtClean="0"/>
              <a:t> and </a:t>
            </a:r>
            <a:r>
              <a:rPr lang="pl-PL" dirty="0" err="1" smtClean="0"/>
              <a:t>assignment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pl-PL" sz="4400" dirty="0" smtClean="0"/>
              <a:t>In the example, we use the </a:t>
            </a:r>
            <a:r>
              <a:rPr lang="pl-PL" altLang="pl-PL" sz="4400" dirty="0" err="1" smtClean="0"/>
              <a:t>move</a:t>
            </a:r>
            <a:r>
              <a:rPr lang="en-US" altLang="pl-PL" sz="4400" dirty="0" smtClean="0"/>
              <a:t> constructor and the </a:t>
            </a:r>
            <a:r>
              <a:rPr lang="pl-PL" altLang="pl-PL" sz="4400" dirty="0" err="1" smtClean="0"/>
              <a:t>move</a:t>
            </a:r>
            <a:r>
              <a:rPr lang="pl-PL" altLang="pl-PL" sz="4400" dirty="0" smtClean="0"/>
              <a:t> </a:t>
            </a:r>
            <a:r>
              <a:rPr lang="en-US" altLang="pl-PL" sz="4400" dirty="0" smtClean="0"/>
              <a:t>assignment operator (operators on the next lecture)</a:t>
            </a:r>
            <a:r>
              <a:rPr lang="pl-PL" altLang="pl-PL" sz="4400" dirty="0" smtClean="0"/>
              <a:t/>
            </a:r>
            <a:br>
              <a:rPr lang="pl-PL" altLang="pl-PL" sz="4400" dirty="0" smtClean="0"/>
            </a:br>
            <a:r>
              <a:rPr lang="pl-PL" altLang="pl-PL" sz="4400" dirty="0" smtClean="0"/>
              <a:t>	</a:t>
            </a:r>
          </a:p>
          <a:p>
            <a:pPr lvl="1">
              <a:buNone/>
            </a:pP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#include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&lt;utility&gt;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		 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move()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swap(</a:t>
            </a:r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my_string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my_string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b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 lvl="1">
              <a:buNone/>
            </a:pP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lvl="1">
              <a:buNone/>
            </a:pP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my_string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</a:t>
            </a:r>
            <a:r>
              <a:rPr lang="pl-P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tmp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move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	 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move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constructor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move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b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		 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move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assignment</a:t>
            </a:r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b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move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tmp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		 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move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assignment</a:t>
            </a:r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altLang="pl-PL" sz="4400" dirty="0" smtClean="0"/>
          </a:p>
          <a:p>
            <a:pPr>
              <a:lnSpc>
                <a:spcPct val="80000"/>
              </a:lnSpc>
            </a:pPr>
            <a:r>
              <a:rPr lang="en-US" altLang="pl-PL" sz="4400" dirty="0" smtClean="0"/>
              <a:t>If the </a:t>
            </a:r>
            <a:r>
              <a:rPr lang="pl-PL" altLang="pl-PL" sz="4400" dirty="0" err="1" smtClean="0"/>
              <a:t>move</a:t>
            </a:r>
            <a:r>
              <a:rPr lang="pl-PL" altLang="pl-PL" sz="4400" dirty="0" smtClean="0"/>
              <a:t> </a:t>
            </a:r>
            <a:r>
              <a:rPr lang="pl-PL" altLang="pl-PL" sz="4400" dirty="0" err="1" smtClean="0"/>
              <a:t>constructor</a:t>
            </a:r>
            <a:r>
              <a:rPr lang="pl-PL" altLang="pl-PL" sz="4400" dirty="0" smtClean="0"/>
              <a:t> </a:t>
            </a:r>
            <a:r>
              <a:rPr lang="pl-PL" altLang="pl-PL" sz="4400" dirty="0" err="1" smtClean="0"/>
              <a:t>is</a:t>
            </a:r>
            <a:r>
              <a:rPr lang="pl-PL" altLang="pl-PL" sz="4400" dirty="0" smtClean="0"/>
              <a:t> not </a:t>
            </a:r>
            <a:r>
              <a:rPr lang="pl-PL" altLang="pl-PL" sz="4400" dirty="0" err="1" smtClean="0"/>
              <a:t>defined</a:t>
            </a:r>
            <a:r>
              <a:rPr lang="pl-PL" altLang="pl-PL" sz="4400" dirty="0" smtClean="0"/>
              <a:t> </a:t>
            </a:r>
            <a:r>
              <a:rPr lang="pl-PL" altLang="pl-PL" sz="4400" dirty="0" err="1" smtClean="0"/>
              <a:t>in</a:t>
            </a:r>
            <a:r>
              <a:rPr lang="pl-PL" altLang="pl-PL" sz="4400" dirty="0" smtClean="0"/>
              <a:t> </a:t>
            </a:r>
            <a:r>
              <a:rPr lang="pl-PL" altLang="pl-PL" sz="4400" dirty="0" err="1" smtClean="0"/>
              <a:t>the</a:t>
            </a:r>
            <a:r>
              <a:rPr lang="pl-PL" altLang="pl-PL" sz="4400" dirty="0" smtClean="0"/>
              <a:t> </a:t>
            </a:r>
            <a:r>
              <a:rPr lang="pl-PL" altLang="pl-PL" sz="4400" dirty="0" err="1" smtClean="0"/>
              <a:t>class</a:t>
            </a:r>
            <a:r>
              <a:rPr lang="pl-PL" altLang="pl-PL" sz="4400" dirty="0" smtClean="0"/>
              <a:t>, </a:t>
            </a:r>
            <a:r>
              <a:rPr lang="en-US" altLang="pl-PL" sz="4400" dirty="0" smtClean="0"/>
              <a:t>the copy constructor will be used</a:t>
            </a:r>
            <a:r>
              <a:rPr lang="pl-PL" altLang="pl-PL" sz="4400" dirty="0" smtClean="0"/>
              <a:t> </a:t>
            </a:r>
            <a:r>
              <a:rPr lang="pl-PL" altLang="pl-PL" sz="4400" dirty="0" err="1" smtClean="0"/>
              <a:t>instead</a:t>
            </a:r>
            <a:r>
              <a:rPr lang="en-US" altLang="pl-PL" sz="4400" dirty="0" smtClean="0"/>
              <a:t> (</a:t>
            </a:r>
            <a:r>
              <a:rPr lang="pl-PL" altLang="pl-PL" sz="4400" dirty="0" err="1" smtClean="0"/>
              <a:t>regular</a:t>
            </a:r>
            <a:r>
              <a:rPr lang="pl-PL" altLang="pl-PL" sz="4400" dirty="0" smtClean="0"/>
              <a:t> </a:t>
            </a:r>
            <a:r>
              <a:rPr lang="pl-PL" altLang="pl-PL" sz="4400" dirty="0" err="1" smtClean="0"/>
              <a:t>assigment</a:t>
            </a:r>
            <a:r>
              <a:rPr lang="pl-PL" altLang="pl-PL" sz="4400" dirty="0" smtClean="0"/>
              <a:t> </a:t>
            </a:r>
            <a:r>
              <a:rPr lang="pl-PL" altLang="pl-PL" sz="4400" dirty="0" err="1" smtClean="0"/>
              <a:t>in</a:t>
            </a:r>
            <a:r>
              <a:rPr lang="pl-PL" altLang="pl-PL" sz="4400" dirty="0" smtClean="0"/>
              <a:t> </a:t>
            </a:r>
            <a:r>
              <a:rPr lang="pl-PL" altLang="pl-PL" sz="4400" dirty="0" err="1" smtClean="0"/>
              <a:t>case</a:t>
            </a:r>
            <a:r>
              <a:rPr lang="pl-PL" altLang="pl-PL" sz="4400" dirty="0" smtClean="0"/>
              <a:t> of </a:t>
            </a:r>
            <a:r>
              <a:rPr lang="pl-PL" altLang="pl-PL" sz="4400" dirty="0" err="1" smtClean="0"/>
              <a:t>lacking</a:t>
            </a:r>
            <a:r>
              <a:rPr lang="pl-PL" altLang="pl-PL" sz="4400" dirty="0" smtClean="0"/>
              <a:t> </a:t>
            </a:r>
            <a:r>
              <a:rPr lang="pl-PL" altLang="pl-PL" sz="4400" dirty="0" err="1" smtClean="0"/>
              <a:t>move</a:t>
            </a:r>
            <a:r>
              <a:rPr lang="pl-PL" altLang="pl-PL" sz="4400" dirty="0" smtClean="0"/>
              <a:t> </a:t>
            </a:r>
            <a:r>
              <a:rPr lang="pl-PL" altLang="pl-PL" sz="4400" dirty="0" err="1" smtClean="0"/>
              <a:t>assignment</a:t>
            </a:r>
            <a:r>
              <a:rPr lang="en-US" altLang="pl-PL" sz="4400" dirty="0" smtClean="0"/>
              <a:t>)</a:t>
            </a:r>
            <a:r>
              <a:rPr lang="pl-PL" altLang="pl-PL" sz="4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Conversion</a:t>
            </a:r>
            <a:r>
              <a:rPr lang="pl-PL" dirty="0" smtClean="0"/>
              <a:t> </a:t>
            </a:r>
            <a:r>
              <a:rPr lang="pl-PL" dirty="0" err="1" smtClean="0"/>
              <a:t>constructor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pl-PL" sz="3000" dirty="0" smtClean="0"/>
              <a:t>The </a:t>
            </a:r>
            <a:r>
              <a:rPr lang="pl-PL" altLang="pl-PL" sz="3000" dirty="0" smtClean="0"/>
              <a:t>one-argument </a:t>
            </a:r>
            <a:r>
              <a:rPr lang="en-US" altLang="pl-PL" sz="3000" dirty="0" smtClean="0"/>
              <a:t> constructor can be used in implicit conversions</a:t>
            </a:r>
            <a:endParaRPr lang="pl-PL" altLang="pl-PL" sz="30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l-PL" altLang="pl-PL" sz="3000" dirty="0" smtClean="0"/>
              <a:t>	</a:t>
            </a:r>
            <a:endParaRPr lang="pl-PL" sz="1200" dirty="0" smtClean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Counter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lvl="1"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cntr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lvl="1"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 lvl="1"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Counter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x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: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cntr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x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{};</a:t>
            </a:r>
          </a:p>
          <a:p>
            <a:pPr lvl="1"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  <a:p>
            <a:pPr lvl="1"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main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1"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lvl="1"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Counter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k(1000);</a:t>
            </a:r>
          </a:p>
          <a:p>
            <a:pPr lvl="1"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k </a:t>
            </a:r>
            <a:r>
              <a:rPr lang="pl-PL" sz="18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-1;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will be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interpreted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as k =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Counter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(-1)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l-PL" alt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Conversion</a:t>
            </a:r>
            <a:r>
              <a:rPr lang="pl-PL" dirty="0" smtClean="0"/>
              <a:t> </a:t>
            </a:r>
            <a:r>
              <a:rPr lang="pl-PL" dirty="0" err="1" smtClean="0"/>
              <a:t>constructor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You can prohibit the use of a given constructor for implicit conversions</a:t>
            </a:r>
            <a:endParaRPr lang="pl-PL" sz="28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pl-PL" altLang="pl-PL" sz="3000" dirty="0" smtClean="0"/>
              <a:t>	</a:t>
            </a:r>
            <a:endParaRPr lang="pl-PL" sz="1200" dirty="0" smtClean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Counter</a:t>
            </a:r>
            <a:endParaRPr lang="pl-PL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lvl="1">
              <a:buNone/>
            </a:pP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cntr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lvl="1">
              <a:buNone/>
            </a:pP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 lvl="1">
              <a:buNone/>
            </a:pP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900" u="sng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explicit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Counter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x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:</a:t>
            </a:r>
            <a:r>
              <a:rPr lang="pl-PL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cntr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x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{};</a:t>
            </a:r>
          </a:p>
          <a:p>
            <a:pPr lvl="1"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  <a:p>
            <a:pPr lvl="1">
              <a:buNone/>
            </a:pPr>
            <a:endParaRPr lang="pl-PL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main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1"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lvl="1">
              <a:buNone/>
            </a:pPr>
            <a:r>
              <a:rPr lang="pl-PL" sz="1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Counter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k(1000);</a:t>
            </a:r>
          </a:p>
          <a:p>
            <a:pPr lvl="1">
              <a:buNone/>
            </a:pPr>
            <a:endParaRPr lang="pl-PL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// k = -1;  // </a:t>
            </a:r>
            <a:r>
              <a:rPr lang="pl-PL" sz="1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implicit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conversion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is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prohibited</a:t>
            </a:r>
            <a:endParaRPr lang="pl-PL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k </a:t>
            </a:r>
            <a:r>
              <a:rPr lang="pl-PL" sz="19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Counter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(-1);</a:t>
            </a:r>
          </a:p>
          <a:p>
            <a:pPr lvl="1"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l-PL" altLang="pl-PL" sz="1900" dirty="0" smtClean="0"/>
          </a:p>
          <a:p>
            <a:pPr lvl="1">
              <a:buNone/>
            </a:pPr>
            <a:endParaRPr lang="pl-PL" alt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altLang="pl-PL" dirty="0" err="1" smtClean="0"/>
              <a:t>initializer_list</a:t>
            </a:r>
            <a:r>
              <a:rPr lang="pl-PL" dirty="0" smtClean="0"/>
              <a:t> </a:t>
            </a:r>
            <a:r>
              <a:rPr lang="pl-PL" dirty="0" err="1" smtClean="0"/>
              <a:t>constructor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stack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 buf =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nullptr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buflen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0;</a:t>
            </a: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stack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initializer_list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</a:t>
            </a:r>
            <a:r>
              <a:rPr lang="pl-PL" sz="18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args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auto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arg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n-US" sz="18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	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push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arg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  <a:endParaRPr lang="pl-PL" sz="1800" dirty="0" smtClean="0"/>
          </a:p>
          <a:p>
            <a:pPr lvl="1">
              <a:buNone/>
            </a:pPr>
            <a:endParaRPr lang="pl-PL" altLang="pl-PL" sz="18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5868144" y="1412776"/>
            <a:ext cx="30250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stack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	s0{},</a:t>
            </a: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s1{ 1.1 },</a:t>
            </a: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s2{ 1.1, 2.2 };</a:t>
            </a:r>
          </a:p>
          <a:p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stack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 s;  //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error</a:t>
            </a:r>
            <a:endParaRPr lang="pl-PL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default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constr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.</a:t>
            </a:r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not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defined</a:t>
            </a:r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Constructor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Constructor</a:t>
            </a:r>
            <a:r>
              <a:rPr lang="en-US" sz="3600" b="1" dirty="0" smtClean="0"/>
              <a:t> </a:t>
            </a:r>
            <a:endParaRPr lang="pl-PL" sz="3600" b="1" dirty="0" smtClean="0"/>
          </a:p>
          <a:p>
            <a:pPr lvl="1">
              <a:defRPr/>
            </a:pPr>
            <a:r>
              <a:rPr lang="en-US" dirty="0" smtClean="0"/>
              <a:t>method used for initializing objects of a </a:t>
            </a:r>
            <a:r>
              <a:rPr lang="pl-PL" dirty="0" err="1" smtClean="0"/>
              <a:t>given</a:t>
            </a:r>
            <a:r>
              <a:rPr lang="en-US" dirty="0" smtClean="0"/>
              <a:t> class</a:t>
            </a:r>
          </a:p>
          <a:p>
            <a:pPr lvl="1">
              <a:defRPr/>
            </a:pPr>
            <a:r>
              <a:rPr lang="pl-PL" dirty="0" smtClean="0"/>
              <a:t>an </a:t>
            </a:r>
            <a:r>
              <a:rPr lang="pl-PL" dirty="0" err="1" smtClean="0"/>
              <a:t>algorithm</a:t>
            </a:r>
            <a:r>
              <a:rPr lang="en-US" dirty="0" smtClean="0"/>
              <a:t> for creating object of a given class</a:t>
            </a:r>
          </a:p>
          <a:p>
            <a:pPr lvl="1">
              <a:defRPr/>
            </a:pPr>
            <a:endParaRPr lang="en-US" sz="3200" dirty="0" smtClean="0"/>
          </a:p>
          <a:p>
            <a:pPr>
              <a:defRPr/>
            </a:pPr>
            <a:r>
              <a:rPr lang="pl-PL" sz="3600" dirty="0" err="1" smtClean="0"/>
              <a:t>When</a:t>
            </a:r>
            <a:r>
              <a:rPr lang="pl-PL" sz="3600" dirty="0" smtClean="0"/>
              <a:t> to </a:t>
            </a:r>
            <a:r>
              <a:rPr lang="pl-PL" sz="3600" dirty="0" err="1" smtClean="0"/>
              <a:t>define</a:t>
            </a:r>
            <a:r>
              <a:rPr lang="pl-PL" sz="3600" dirty="0" smtClean="0"/>
              <a:t> </a:t>
            </a:r>
            <a:r>
              <a:rPr lang="pl-PL" sz="3600" dirty="0" err="1" smtClean="0"/>
              <a:t>it</a:t>
            </a:r>
            <a:r>
              <a:rPr lang="pl-PL" sz="3600" dirty="0" smtClean="0"/>
              <a:t>?</a:t>
            </a:r>
            <a:r>
              <a:rPr lang="en-US" sz="3600" b="1" dirty="0" smtClean="0"/>
              <a:t> </a:t>
            </a:r>
            <a:endParaRPr lang="en-US" sz="3600" dirty="0" smtClean="0"/>
          </a:p>
          <a:p>
            <a:pPr lvl="1">
              <a:defRPr/>
            </a:pPr>
            <a:r>
              <a:rPr lang="pl-PL" dirty="0" err="1" smtClean="0"/>
              <a:t>if</a:t>
            </a:r>
            <a:r>
              <a:rPr lang="en-US" dirty="0" smtClean="0"/>
              <a:t> class variables need initialization</a:t>
            </a:r>
            <a:endParaRPr lang="pl-PL" dirty="0" smtClean="0"/>
          </a:p>
          <a:p>
            <a:pPr lvl="1">
              <a:defRPr/>
            </a:pP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something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be </a:t>
            </a:r>
            <a:r>
              <a:rPr lang="pl-PL" dirty="0" err="1" smtClean="0"/>
              <a:t>done</a:t>
            </a:r>
            <a:r>
              <a:rPr lang="pl-PL" dirty="0" smtClean="0"/>
              <a:t> </a:t>
            </a:r>
            <a:r>
              <a:rPr lang="pl-PL" dirty="0" err="1" smtClean="0"/>
              <a:t>when</a:t>
            </a:r>
            <a:r>
              <a:rPr lang="pl-PL" dirty="0" smtClean="0"/>
              <a:t> a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object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created</a:t>
            </a:r>
            <a:endParaRPr lang="pl-PL" dirty="0" smtClean="0"/>
          </a:p>
          <a:p>
            <a:pPr lvl="1">
              <a:buNone/>
              <a:defRPr/>
            </a:pPr>
            <a:endParaRPr lang="pl-PL" dirty="0" smtClean="0"/>
          </a:p>
          <a:p>
            <a:pPr marL="533400" indent="-533400">
              <a:buNone/>
              <a:defRPr/>
            </a:pPr>
            <a:endParaRPr lang="pl-PL" sz="2000" dirty="0" smtClean="0">
              <a:solidFill>
                <a:srgbClr val="80808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25781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Destructor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 </a:t>
            </a:r>
            <a:r>
              <a:rPr lang="pl-PL" dirty="0" err="1" smtClean="0"/>
              <a:t>destructor</a:t>
            </a:r>
            <a:r>
              <a:rPr lang="pl-PL" dirty="0" smtClean="0"/>
              <a:t>?</a:t>
            </a:r>
          </a:p>
          <a:p>
            <a:pPr lvl="1"/>
            <a:r>
              <a:rPr lang="pl-PL" dirty="0" err="1" smtClean="0"/>
              <a:t>easy</a:t>
            </a:r>
            <a:r>
              <a:rPr lang="pl-PL" dirty="0" smtClean="0"/>
              <a:t> to </a:t>
            </a:r>
            <a:r>
              <a:rPr lang="pl-PL" dirty="0" err="1" smtClean="0"/>
              <a:t>guess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err="1" smtClean="0"/>
              <a:t>When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useful</a:t>
            </a:r>
            <a:r>
              <a:rPr lang="pl-PL" dirty="0" smtClean="0"/>
              <a:t>?</a:t>
            </a:r>
          </a:p>
          <a:p>
            <a:pPr lvl="1"/>
            <a:r>
              <a:rPr lang="pl-PL" dirty="0" err="1" smtClean="0"/>
              <a:t>even</a:t>
            </a:r>
            <a:r>
              <a:rPr lang="pl-PL" dirty="0" smtClean="0"/>
              <a:t> </a:t>
            </a:r>
            <a:r>
              <a:rPr lang="pl-PL" dirty="0" err="1" smtClean="0"/>
              <a:t>easier</a:t>
            </a:r>
            <a:endParaRPr lang="pl-PL" dirty="0" smtClean="0"/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Destructor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dirty="0" err="1" smtClean="0"/>
              <a:t>Destructor</a:t>
            </a:r>
            <a:r>
              <a:rPr lang="pl-PL" dirty="0" smtClean="0"/>
              <a:t> for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class</a:t>
            </a:r>
            <a:r>
              <a:rPr lang="en-US" dirty="0" smtClean="0"/>
              <a:t> T</a:t>
            </a:r>
            <a:r>
              <a:rPr lang="pl-PL" dirty="0" smtClean="0"/>
              <a:t>:</a:t>
            </a:r>
            <a:br>
              <a:rPr lang="pl-PL" dirty="0" smtClean="0"/>
            </a:br>
            <a:endParaRPr lang="pl-PL" sz="1800" dirty="0" smtClean="0"/>
          </a:p>
          <a:p>
            <a:pPr lvl="1">
              <a:lnSpc>
                <a:spcPct val="90000"/>
              </a:lnSpc>
              <a:spcBef>
                <a:spcPts val="600"/>
              </a:spcBef>
              <a:buNone/>
              <a:defRPr/>
            </a:pP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~T();</a:t>
            </a:r>
            <a:endParaRPr lang="pl-PL" sz="2400" dirty="0" smtClean="0"/>
          </a:p>
          <a:p>
            <a:pPr>
              <a:lnSpc>
                <a:spcPct val="90000"/>
              </a:lnSpc>
              <a:defRPr/>
            </a:pPr>
            <a:endParaRPr lang="pl-PL" dirty="0" smtClean="0"/>
          </a:p>
          <a:p>
            <a:pPr>
              <a:lnSpc>
                <a:spcPct val="90000"/>
              </a:lnSpc>
              <a:defRPr/>
            </a:pPr>
            <a:r>
              <a:rPr lang="pl-PL" dirty="0" err="1" smtClean="0"/>
              <a:t>Example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sz="1600" dirty="0" smtClean="0"/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~point()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no </a:t>
            </a:r>
            <a:r>
              <a:rPr lang="en-US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args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, no returned value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"The point is now being destroyed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\</a:t>
            </a:r>
            <a:r>
              <a:rPr lang="en-US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n"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altLang="pl-PL" dirty="0" smtClean="0"/>
              <a:t>= </a:t>
            </a:r>
            <a:r>
              <a:rPr lang="pl-PL" altLang="pl-PL" dirty="0" err="1" smtClean="0"/>
              <a:t>default</a:t>
            </a:r>
            <a:r>
              <a:rPr lang="pl-PL" altLang="pl-PL" dirty="0" smtClean="0"/>
              <a:t>     = </a:t>
            </a:r>
            <a:r>
              <a:rPr lang="pl-PL" altLang="pl-PL" dirty="0" err="1" smtClean="0"/>
              <a:t>delete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pl-PL" sz="2600" dirty="0" smtClean="0"/>
              <a:t>= </a:t>
            </a:r>
            <a:r>
              <a:rPr lang="pl-PL" sz="2600" dirty="0" err="1" smtClean="0"/>
              <a:t>default</a:t>
            </a:r>
            <a:r>
              <a:rPr lang="pl-PL" sz="2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pl-PL" sz="2200" dirty="0" err="1" smtClean="0"/>
              <a:t>explicit</a:t>
            </a:r>
            <a:r>
              <a:rPr lang="pl-PL" sz="2200" dirty="0" smtClean="0"/>
              <a:t> </a:t>
            </a:r>
            <a:r>
              <a:rPr lang="pl-PL" sz="2200" dirty="0" err="1" smtClean="0"/>
              <a:t>declaration</a:t>
            </a:r>
            <a:r>
              <a:rPr lang="pl-PL" sz="2200" dirty="0" smtClean="0"/>
              <a:t>: do </a:t>
            </a:r>
            <a:r>
              <a:rPr lang="pl-PL" sz="2200" dirty="0" err="1" smtClean="0"/>
              <a:t>generate</a:t>
            </a:r>
            <a:r>
              <a:rPr lang="pl-PL" sz="2200" dirty="0" smtClean="0"/>
              <a:t> </a:t>
            </a:r>
            <a:r>
              <a:rPr lang="pl-PL" sz="2200" dirty="0" err="1" smtClean="0"/>
              <a:t>this</a:t>
            </a:r>
            <a:r>
              <a:rPr lang="pl-PL" sz="2200" dirty="0" smtClean="0"/>
              <a:t> </a:t>
            </a:r>
            <a:r>
              <a:rPr lang="pl-PL" sz="2200" dirty="0" err="1" smtClean="0"/>
              <a:t>method</a:t>
            </a:r>
            <a:endParaRPr lang="pl-PL" sz="2200" dirty="0" smtClean="0"/>
          </a:p>
          <a:p>
            <a:pPr lvl="1">
              <a:lnSpc>
                <a:spcPct val="80000"/>
              </a:lnSpc>
              <a:buNone/>
              <a:defRPr/>
            </a:pPr>
            <a:r>
              <a:rPr lang="pl-PL" sz="2200" dirty="0" smtClean="0"/>
              <a:t>	(</a:t>
            </a:r>
            <a:r>
              <a:rPr lang="pl-PL" sz="2200" dirty="0" err="1" smtClean="0"/>
              <a:t>applies</a:t>
            </a:r>
            <a:r>
              <a:rPr lang="pl-PL" sz="2200" dirty="0" smtClean="0"/>
              <a:t> to </a:t>
            </a:r>
            <a:r>
              <a:rPr lang="pl-PL" sz="2200" dirty="0" err="1" smtClean="0"/>
              <a:t>constructors</a:t>
            </a:r>
            <a:r>
              <a:rPr lang="pl-PL" sz="2200" dirty="0" smtClean="0"/>
              <a:t>, </a:t>
            </a:r>
            <a:r>
              <a:rPr lang="pl-PL" sz="2200" dirty="0" err="1" smtClean="0"/>
              <a:t>destructors</a:t>
            </a:r>
            <a:r>
              <a:rPr lang="pl-PL" sz="2200" dirty="0" smtClean="0"/>
              <a:t> and </a:t>
            </a:r>
            <a:r>
              <a:rPr lang="pl-PL" sz="2200" dirty="0" err="1" smtClean="0"/>
              <a:t>assignments</a:t>
            </a:r>
            <a:r>
              <a:rPr lang="pl-PL" sz="2200" dirty="0" smtClean="0"/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pl-PL" sz="2600" dirty="0" smtClean="0"/>
              <a:t>= </a:t>
            </a:r>
            <a:r>
              <a:rPr lang="pl-PL" sz="2600" dirty="0" err="1" smtClean="0"/>
              <a:t>delete</a:t>
            </a:r>
            <a:r>
              <a:rPr lang="pl-PL" sz="2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pl-PL" sz="2200" dirty="0" err="1" smtClean="0"/>
              <a:t>explicit</a:t>
            </a:r>
            <a:r>
              <a:rPr lang="pl-PL" sz="2200" dirty="0" smtClean="0"/>
              <a:t> </a:t>
            </a:r>
            <a:r>
              <a:rPr lang="pl-PL" sz="2200" dirty="0" err="1" smtClean="0"/>
              <a:t>declaration</a:t>
            </a:r>
            <a:r>
              <a:rPr lang="pl-PL" sz="2200" dirty="0" smtClean="0"/>
              <a:t>: do not </a:t>
            </a:r>
            <a:r>
              <a:rPr lang="pl-PL" sz="2200" dirty="0" err="1" smtClean="0"/>
              <a:t>generate</a:t>
            </a:r>
            <a:r>
              <a:rPr lang="pl-PL" sz="2200" dirty="0" smtClean="0"/>
              <a:t> </a:t>
            </a:r>
            <a:r>
              <a:rPr lang="pl-PL" sz="2200" dirty="0" err="1" smtClean="0"/>
              <a:t>this</a:t>
            </a:r>
            <a:r>
              <a:rPr lang="pl-PL" sz="2200" dirty="0" smtClean="0"/>
              <a:t> </a:t>
            </a:r>
            <a:r>
              <a:rPr lang="pl-PL" sz="2200" dirty="0" err="1" smtClean="0"/>
              <a:t>method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(</a:t>
            </a:r>
            <a:r>
              <a:rPr lang="pl-PL" sz="2200" dirty="0" err="1" smtClean="0"/>
              <a:t>applies</a:t>
            </a:r>
            <a:r>
              <a:rPr lang="pl-PL" sz="2200" dirty="0" smtClean="0"/>
              <a:t> to </a:t>
            </a:r>
            <a:r>
              <a:rPr lang="pl-PL" sz="2200" dirty="0" err="1" smtClean="0"/>
              <a:t>constructors</a:t>
            </a:r>
            <a:r>
              <a:rPr lang="pl-PL" sz="2200" dirty="0" smtClean="0"/>
              <a:t>, </a:t>
            </a:r>
            <a:r>
              <a:rPr lang="pl-PL" sz="2200" dirty="0" err="1" smtClean="0"/>
              <a:t>destructors</a:t>
            </a:r>
            <a:r>
              <a:rPr lang="pl-PL" sz="2200" dirty="0" smtClean="0"/>
              <a:t> and </a:t>
            </a:r>
            <a:r>
              <a:rPr lang="pl-PL" sz="2200" dirty="0" err="1" smtClean="0"/>
              <a:t>assignments</a:t>
            </a:r>
            <a:r>
              <a:rPr lang="pl-PL" sz="2200" dirty="0" smtClean="0"/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pl-PL" sz="2200" dirty="0" err="1" smtClean="0"/>
              <a:t>explicit</a:t>
            </a:r>
            <a:r>
              <a:rPr lang="pl-PL" sz="2200" dirty="0" smtClean="0"/>
              <a:t> </a:t>
            </a:r>
            <a:r>
              <a:rPr lang="pl-PL" sz="2200" dirty="0" err="1" smtClean="0"/>
              <a:t>declaration</a:t>
            </a:r>
            <a:r>
              <a:rPr lang="pl-PL" sz="2200" dirty="0" smtClean="0"/>
              <a:t>: do not </a:t>
            </a:r>
            <a:r>
              <a:rPr lang="pl-PL" sz="2200" dirty="0" err="1" smtClean="0"/>
              <a:t>call</a:t>
            </a:r>
            <a:r>
              <a:rPr lang="pl-PL" sz="2200" dirty="0" smtClean="0"/>
              <a:t> </a:t>
            </a:r>
            <a:r>
              <a:rPr lang="pl-PL" sz="2200" dirty="0" err="1" smtClean="0"/>
              <a:t>(i</a:t>
            </a:r>
            <a:r>
              <a:rPr lang="pl-PL" sz="2200" dirty="0" smtClean="0"/>
              <a:t>n </a:t>
            </a:r>
            <a:r>
              <a:rPr lang="pl-PL" sz="2200" dirty="0" err="1" smtClean="0"/>
              <a:t>this</a:t>
            </a:r>
            <a:r>
              <a:rPr lang="pl-PL" sz="2200" dirty="0" smtClean="0"/>
              <a:t> </a:t>
            </a:r>
            <a:r>
              <a:rPr lang="pl-PL" sz="2200" dirty="0" err="1" smtClean="0"/>
              <a:t>way</a:t>
            </a:r>
            <a:r>
              <a:rPr lang="pl-PL" sz="2200" dirty="0" smtClean="0"/>
              <a:t>) </a:t>
            </a:r>
            <a:r>
              <a:rPr lang="pl-PL" sz="2200" dirty="0" err="1" smtClean="0"/>
              <a:t>this</a:t>
            </a:r>
            <a:r>
              <a:rPr lang="pl-PL" sz="2200" dirty="0" smtClean="0"/>
              <a:t> </a:t>
            </a:r>
            <a:r>
              <a:rPr lang="pl-PL" sz="2200" dirty="0" err="1" smtClean="0"/>
              <a:t>method</a:t>
            </a:r>
            <a:r>
              <a:rPr lang="pl-PL" sz="2200" dirty="0" smtClean="0"/>
              <a:t>, </a:t>
            </a:r>
            <a:r>
              <a:rPr lang="pl-PL" sz="2200" dirty="0" err="1" smtClean="0"/>
              <a:t>even</a:t>
            </a:r>
            <a:r>
              <a:rPr lang="pl-PL" sz="2200" dirty="0" smtClean="0"/>
              <a:t> </a:t>
            </a:r>
            <a:r>
              <a:rPr lang="pl-PL" sz="2200" dirty="0" err="1" smtClean="0"/>
              <a:t>if</a:t>
            </a:r>
            <a:r>
              <a:rPr lang="pl-PL" sz="2200" dirty="0" smtClean="0"/>
              <a:t> </a:t>
            </a:r>
            <a:r>
              <a:rPr lang="pl-PL" sz="2200" dirty="0" err="1" smtClean="0"/>
              <a:t>otherwise</a:t>
            </a:r>
            <a:r>
              <a:rPr lang="pl-PL" sz="2200" dirty="0" smtClean="0"/>
              <a:t> </a:t>
            </a:r>
            <a:r>
              <a:rPr lang="pl-PL" sz="2200" dirty="0" err="1" smtClean="0"/>
              <a:t>the</a:t>
            </a:r>
            <a:r>
              <a:rPr lang="pl-PL" sz="2200" dirty="0" smtClean="0"/>
              <a:t> </a:t>
            </a:r>
            <a:r>
              <a:rPr lang="pl-PL" sz="2200" dirty="0" err="1" smtClean="0"/>
              <a:t>call</a:t>
            </a:r>
            <a:r>
              <a:rPr lang="pl-PL" sz="2200" dirty="0" smtClean="0"/>
              <a:t> </a:t>
            </a:r>
            <a:r>
              <a:rPr lang="pl-PL" sz="2200" dirty="0" err="1" smtClean="0"/>
              <a:t>would</a:t>
            </a:r>
            <a:r>
              <a:rPr lang="pl-PL" sz="2200" dirty="0" smtClean="0"/>
              <a:t> be ok. (</a:t>
            </a:r>
            <a:r>
              <a:rPr lang="pl-PL" sz="2200" dirty="0" err="1" smtClean="0"/>
              <a:t>applies</a:t>
            </a:r>
            <a:r>
              <a:rPr lang="pl-PL" sz="2200" dirty="0" smtClean="0"/>
              <a:t> to </a:t>
            </a:r>
            <a:r>
              <a:rPr lang="pl-PL" sz="2200" dirty="0" err="1" smtClean="0"/>
              <a:t>any</a:t>
            </a:r>
            <a:r>
              <a:rPr lang="pl-PL" sz="2200" dirty="0" smtClean="0"/>
              <a:t> </a:t>
            </a:r>
            <a:r>
              <a:rPr lang="pl-PL" sz="2200" dirty="0" err="1" smtClean="0"/>
              <a:t>method</a:t>
            </a:r>
            <a:r>
              <a:rPr lang="pl-PL" sz="2200" dirty="0" smtClean="0"/>
              <a:t>)</a:t>
            </a:r>
          </a:p>
          <a:p>
            <a:pPr lvl="1">
              <a:lnSpc>
                <a:spcPct val="80000"/>
              </a:lnSpc>
              <a:defRPr/>
            </a:pPr>
            <a:endParaRPr lang="pl-PL" sz="1800" dirty="0" smtClean="0"/>
          </a:p>
          <a:p>
            <a:pPr>
              <a:buNone/>
            </a:pPr>
            <a:r>
              <a:rPr lang="pl-PL" sz="17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struct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7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MyType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</a:p>
          <a:p>
            <a:pPr>
              <a:buNone/>
            </a:pP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7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MyType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= </a:t>
            </a:r>
            <a:r>
              <a:rPr lang="pl-PL" sz="17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default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       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generate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the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default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constructor</a:t>
            </a:r>
            <a:endParaRPr lang="pl-PL" sz="17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7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MyType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7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OtherType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7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value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   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despite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other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one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is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defined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endParaRPr lang="pl-PL" sz="17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  <a:p>
            <a:pPr>
              <a:buNone/>
            </a:pPr>
            <a:endParaRPr lang="pl-PL" sz="17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7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struct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7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NotForInt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</a:p>
          <a:p>
            <a:pPr>
              <a:buNone/>
            </a:pPr>
            <a:r>
              <a:rPr lang="pl-PL" sz="17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7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f(</a:t>
            </a:r>
            <a:r>
              <a:rPr lang="pl-PL" sz="17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i);	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function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f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may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be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called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for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integer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types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</a:p>
          <a:p>
            <a:pPr>
              <a:buNone/>
            </a:pPr>
            <a:r>
              <a:rPr lang="pl-PL" sz="17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f(</a:t>
            </a:r>
            <a:r>
              <a:rPr lang="pl-PL" sz="17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= </a:t>
            </a:r>
            <a:r>
              <a:rPr lang="pl-PL" sz="17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delete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	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but not for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int</a:t>
            </a:r>
            <a:endParaRPr lang="pl-PL" sz="17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Generating</a:t>
            </a:r>
            <a:r>
              <a:rPr lang="pl-PL" dirty="0" smtClean="0"/>
              <a:t> </a:t>
            </a:r>
            <a:r>
              <a:rPr lang="pl-PL" dirty="0" err="1" smtClean="0"/>
              <a:t>default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sz="2200" dirty="0"/>
              <a:t>For the </a:t>
            </a:r>
            <a:r>
              <a:rPr lang="pl-PL" sz="2200" dirty="0" err="1"/>
              <a:t>following</a:t>
            </a:r>
            <a:r>
              <a:rPr lang="pl-PL" sz="2200" dirty="0"/>
              <a:t> </a:t>
            </a:r>
            <a:r>
              <a:rPr lang="pl-PL" sz="2200" dirty="0" err="1"/>
              <a:t>methods</a:t>
            </a:r>
            <a:r>
              <a:rPr lang="pl-PL" sz="2200" dirty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pl-PL" sz="1800" dirty="0" err="1"/>
              <a:t>Copy</a:t>
            </a:r>
            <a:r>
              <a:rPr lang="pl-PL" sz="1800" dirty="0"/>
              <a:t> </a:t>
            </a:r>
            <a:r>
              <a:rPr lang="pl-PL" sz="1800" dirty="0" err="1"/>
              <a:t>constructor</a:t>
            </a:r>
            <a:endParaRPr lang="pl-PL" sz="1800" dirty="0"/>
          </a:p>
          <a:p>
            <a:pPr lvl="1">
              <a:lnSpc>
                <a:spcPct val="80000"/>
              </a:lnSpc>
              <a:defRPr/>
            </a:pPr>
            <a:r>
              <a:rPr lang="pl-PL" sz="1800" dirty="0" err="1"/>
              <a:t>Move</a:t>
            </a:r>
            <a:r>
              <a:rPr lang="pl-PL" sz="1800" dirty="0"/>
              <a:t> </a:t>
            </a:r>
            <a:r>
              <a:rPr lang="pl-PL" sz="1800" dirty="0" err="1"/>
              <a:t>constructor</a:t>
            </a:r>
            <a:endParaRPr lang="pl-PL" sz="1800" dirty="0"/>
          </a:p>
          <a:p>
            <a:pPr lvl="1">
              <a:lnSpc>
                <a:spcPct val="80000"/>
              </a:lnSpc>
              <a:defRPr/>
            </a:pPr>
            <a:r>
              <a:rPr lang="pl-PL" sz="1800" dirty="0" err="1"/>
              <a:t>Copy</a:t>
            </a:r>
            <a:r>
              <a:rPr lang="pl-PL" sz="1800" dirty="0"/>
              <a:t> </a:t>
            </a:r>
            <a:r>
              <a:rPr lang="pl-PL" sz="1800" dirty="0" err="1"/>
              <a:t>assignment</a:t>
            </a:r>
            <a:endParaRPr lang="pl-PL" sz="1800" dirty="0"/>
          </a:p>
          <a:p>
            <a:pPr lvl="1">
              <a:lnSpc>
                <a:spcPct val="80000"/>
              </a:lnSpc>
              <a:defRPr/>
            </a:pPr>
            <a:r>
              <a:rPr lang="pl-PL" sz="1800" dirty="0" err="1"/>
              <a:t>Move</a:t>
            </a:r>
            <a:r>
              <a:rPr lang="pl-PL" sz="1800" dirty="0"/>
              <a:t> </a:t>
            </a:r>
            <a:r>
              <a:rPr lang="pl-PL" sz="1800" dirty="0" err="1"/>
              <a:t>assignment</a:t>
            </a:r>
            <a:endParaRPr lang="pl-PL" sz="1800" dirty="0"/>
          </a:p>
          <a:p>
            <a:pPr lvl="1">
              <a:lnSpc>
                <a:spcPct val="80000"/>
              </a:lnSpc>
              <a:defRPr/>
            </a:pPr>
            <a:r>
              <a:rPr lang="pl-PL" sz="1800" dirty="0" err="1"/>
              <a:t>Destructor</a:t>
            </a:r>
            <a:endParaRPr lang="pl-PL" sz="1800" dirty="0"/>
          </a:p>
          <a:p>
            <a:pPr>
              <a:lnSpc>
                <a:spcPct val="80000"/>
              </a:lnSpc>
              <a:buNone/>
              <a:defRPr/>
            </a:pPr>
            <a:endParaRPr lang="pl-PL" sz="2000" dirty="0"/>
          </a:p>
          <a:p>
            <a:pPr>
              <a:lnSpc>
                <a:spcPct val="80000"/>
              </a:lnSpc>
              <a:defRPr/>
            </a:pPr>
            <a:r>
              <a:rPr lang="pl-PL" sz="2200" dirty="0" err="1"/>
              <a:t>If</a:t>
            </a:r>
            <a:r>
              <a:rPr lang="pl-PL" sz="2200" dirty="0"/>
              <a:t> one of </a:t>
            </a:r>
            <a:r>
              <a:rPr lang="pl-PL" sz="2200" dirty="0" err="1"/>
              <a:t>them</a:t>
            </a:r>
            <a:r>
              <a:rPr lang="pl-PL" sz="2200" dirty="0"/>
              <a:t> </a:t>
            </a:r>
            <a:r>
              <a:rPr lang="pl-PL" sz="2200" dirty="0" err="1"/>
              <a:t>is</a:t>
            </a:r>
            <a:r>
              <a:rPr lang="pl-PL" sz="2200" dirty="0"/>
              <a:t> </a:t>
            </a:r>
            <a:r>
              <a:rPr lang="pl-PL" sz="2200" dirty="0" err="1"/>
              <a:t>defined</a:t>
            </a:r>
            <a:r>
              <a:rPr lang="pl-PL" sz="2200" dirty="0"/>
              <a:t> by the </a:t>
            </a:r>
            <a:r>
              <a:rPr lang="pl-PL" sz="2200" dirty="0" err="1"/>
              <a:t>programmer</a:t>
            </a:r>
            <a:r>
              <a:rPr lang="pl-PL" sz="2200" dirty="0"/>
              <a:t>, </a:t>
            </a:r>
            <a:r>
              <a:rPr lang="pl-PL" sz="2200" dirty="0" err="1"/>
              <a:t>or</a:t>
            </a:r>
            <a:r>
              <a:rPr lang="pl-PL" sz="2200" dirty="0"/>
              <a:t> </a:t>
            </a:r>
            <a:r>
              <a:rPr lang="pl-PL" sz="2200" dirty="0" err="1"/>
              <a:t>explicitly</a:t>
            </a:r>
            <a:r>
              <a:rPr lang="pl-PL" sz="2200" dirty="0"/>
              <a:t> </a:t>
            </a:r>
            <a:r>
              <a:rPr lang="pl-PL" sz="2200" dirty="0" err="1"/>
              <a:t>declared</a:t>
            </a:r>
            <a:r>
              <a:rPr lang="pl-PL" sz="2200" dirty="0"/>
              <a:t> as 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pl-PL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pl-PL" sz="2200" dirty="0"/>
              <a:t>, </a:t>
            </a:r>
            <a:r>
              <a:rPr lang="pl-PL" sz="2200" dirty="0" err="1"/>
              <a:t>or</a:t>
            </a:r>
            <a:r>
              <a:rPr lang="pl-PL" sz="2200" dirty="0"/>
              <a:t> 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pl-PL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pl-PL" sz="2000" dirty="0"/>
              <a:t> </a:t>
            </a:r>
            <a:r>
              <a:rPr lang="pl-PL" sz="2200" dirty="0" err="1"/>
              <a:t>then</a:t>
            </a:r>
            <a:endParaRPr lang="pl-PL" sz="2200" dirty="0"/>
          </a:p>
          <a:p>
            <a:pPr lvl="1">
              <a:lnSpc>
                <a:spcPct val="80000"/>
              </a:lnSpc>
              <a:defRPr/>
            </a:pPr>
            <a:r>
              <a:rPr lang="pl-PL" sz="1800" dirty="0" err="1"/>
              <a:t>remaining</a:t>
            </a:r>
            <a:r>
              <a:rPr lang="pl-PL" sz="1800" dirty="0"/>
              <a:t> </a:t>
            </a:r>
            <a:r>
              <a:rPr lang="pl-PL" sz="1800" dirty="0" err="1"/>
              <a:t>moving</a:t>
            </a:r>
            <a:r>
              <a:rPr lang="pl-PL" sz="1800" dirty="0"/>
              <a:t> </a:t>
            </a:r>
            <a:r>
              <a:rPr lang="pl-PL" sz="1800" dirty="0" err="1"/>
              <a:t>ones</a:t>
            </a:r>
            <a:r>
              <a:rPr lang="pl-PL" sz="1800" dirty="0"/>
              <a:t> </a:t>
            </a:r>
            <a:r>
              <a:rPr lang="pl-PL" sz="1800" dirty="0" err="1"/>
              <a:t>will</a:t>
            </a:r>
            <a:r>
              <a:rPr lang="pl-PL" sz="1800" dirty="0"/>
              <a:t> not be </a:t>
            </a:r>
            <a:r>
              <a:rPr lang="pl-PL" sz="1800" dirty="0" err="1"/>
              <a:t>generated</a:t>
            </a:r>
            <a:r>
              <a:rPr lang="pl-PL" sz="18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pl-PL" sz="1800" dirty="0" err="1"/>
              <a:t>remaining</a:t>
            </a:r>
            <a:r>
              <a:rPr lang="pl-PL" sz="1800" dirty="0"/>
              <a:t> non-</a:t>
            </a:r>
            <a:r>
              <a:rPr lang="pl-PL" sz="1800" dirty="0" err="1"/>
              <a:t>moving</a:t>
            </a:r>
            <a:r>
              <a:rPr lang="pl-PL" sz="1800" dirty="0"/>
              <a:t> </a:t>
            </a:r>
            <a:r>
              <a:rPr lang="pl-PL" sz="1800" dirty="0" err="1"/>
              <a:t>ones</a:t>
            </a:r>
            <a:r>
              <a:rPr lang="pl-PL" sz="1800" dirty="0"/>
              <a:t> </a:t>
            </a:r>
            <a:r>
              <a:rPr lang="pl-PL" sz="1800" dirty="0" err="1"/>
              <a:t>will</a:t>
            </a:r>
            <a:r>
              <a:rPr lang="pl-PL" sz="1800" dirty="0"/>
              <a:t> be </a:t>
            </a:r>
            <a:r>
              <a:rPr lang="pl-PL" sz="1800" dirty="0" err="1"/>
              <a:t>generated</a:t>
            </a:r>
            <a:r>
              <a:rPr lang="pl-PL" sz="1800" dirty="0"/>
              <a:t> (</a:t>
            </a:r>
            <a:r>
              <a:rPr lang="pl-PL" sz="1800" dirty="0" err="1"/>
              <a:t>however</a:t>
            </a:r>
            <a:r>
              <a:rPr lang="pl-PL" sz="1800" dirty="0"/>
              <a:t> </a:t>
            </a:r>
            <a:r>
              <a:rPr lang="pl-PL" sz="1800" dirty="0" err="1"/>
              <a:t>this</a:t>
            </a:r>
            <a:r>
              <a:rPr lang="pl-PL" sz="1800" dirty="0"/>
              <a:t> </a:t>
            </a:r>
            <a:r>
              <a:rPr lang="pl-PL" sz="1800" dirty="0" err="1"/>
              <a:t>compiler</a:t>
            </a:r>
            <a:r>
              <a:rPr lang="pl-PL" sz="1800" dirty="0"/>
              <a:t> </a:t>
            </a:r>
            <a:r>
              <a:rPr lang="pl-PL" sz="1800" dirty="0" err="1"/>
              <a:t>behaviour</a:t>
            </a:r>
            <a:r>
              <a:rPr lang="pl-PL" sz="1800" dirty="0"/>
              <a:t> </a:t>
            </a:r>
            <a:r>
              <a:rPr lang="pl-PL" sz="1800" dirty="0" err="1"/>
              <a:t>is</a:t>
            </a:r>
            <a:r>
              <a:rPr lang="pl-PL" sz="1800" dirty="0"/>
              <a:t> </a:t>
            </a:r>
            <a:r>
              <a:rPr lang="pl-PL" sz="1800" dirty="0" err="1"/>
              <a:t>considered</a:t>
            </a:r>
            <a:r>
              <a:rPr lang="pl-PL" sz="1800" dirty="0"/>
              <a:t> </a:t>
            </a:r>
            <a:r>
              <a:rPr lang="pl-PL" sz="1800" dirty="0" err="1"/>
              <a:t>deprecated</a:t>
            </a:r>
            <a:r>
              <a:rPr lang="pl-PL" sz="1800" dirty="0"/>
              <a:t>)</a:t>
            </a:r>
          </a:p>
          <a:p>
            <a:pPr>
              <a:lnSpc>
                <a:spcPct val="80000"/>
              </a:lnSpc>
              <a:buNone/>
              <a:defRPr/>
            </a:pPr>
            <a:endParaRPr lang="pl-PL" sz="2000" dirty="0"/>
          </a:p>
          <a:p>
            <a:pPr>
              <a:lnSpc>
                <a:spcPct val="80000"/>
              </a:lnSpc>
              <a:defRPr/>
            </a:pPr>
            <a:r>
              <a:rPr lang="pl-PL" sz="2200" dirty="0"/>
              <a:t>The </a:t>
            </a:r>
            <a:r>
              <a:rPr lang="pl-PL" sz="2200" dirty="0" err="1"/>
              <a:t>default</a:t>
            </a:r>
            <a:r>
              <a:rPr lang="pl-PL" sz="2200" dirty="0"/>
              <a:t> </a:t>
            </a:r>
            <a:r>
              <a:rPr lang="pl-PL" sz="2200" dirty="0" err="1"/>
              <a:t>constructor</a:t>
            </a:r>
            <a:r>
              <a:rPr lang="pl-PL" sz="2200" dirty="0"/>
              <a:t> </a:t>
            </a:r>
            <a:r>
              <a:rPr lang="pl-PL" sz="2200" dirty="0" err="1"/>
              <a:t>will</a:t>
            </a:r>
            <a:r>
              <a:rPr lang="pl-PL" sz="2200" dirty="0"/>
              <a:t> be </a:t>
            </a:r>
            <a:r>
              <a:rPr lang="pl-PL" sz="2200" dirty="0" err="1"/>
              <a:t>generated</a:t>
            </a:r>
            <a:r>
              <a:rPr lang="pl-PL" sz="2200" dirty="0"/>
              <a:t> </a:t>
            </a:r>
            <a:r>
              <a:rPr lang="pl-PL" sz="2200" dirty="0" err="1"/>
              <a:t>if</a:t>
            </a:r>
            <a:r>
              <a:rPr lang="pl-PL" sz="2200" dirty="0"/>
              <a:t> no </a:t>
            </a:r>
            <a:r>
              <a:rPr lang="pl-PL" sz="2200" dirty="0" err="1"/>
              <a:t>constructor</a:t>
            </a:r>
            <a:r>
              <a:rPr lang="pl-PL" sz="2200" dirty="0"/>
              <a:t> was </a:t>
            </a:r>
            <a:r>
              <a:rPr lang="pl-PL" sz="2200" dirty="0" err="1"/>
              <a:t>defined</a:t>
            </a:r>
            <a:r>
              <a:rPr lang="pl-PL" sz="2200" dirty="0"/>
              <a:t> by the </a:t>
            </a:r>
            <a:r>
              <a:rPr lang="pl-PL" sz="2200"/>
              <a:t>programmer</a:t>
            </a: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Order of </a:t>
            </a:r>
            <a:r>
              <a:rPr lang="pl-PL" dirty="0" err="1" smtClean="0"/>
              <a:t>calling</a:t>
            </a:r>
            <a:r>
              <a:rPr lang="pl-PL" dirty="0" smtClean="0"/>
              <a:t> </a:t>
            </a:r>
            <a:r>
              <a:rPr lang="pl-PL" dirty="0" err="1" smtClean="0"/>
              <a:t>constructors</a:t>
            </a:r>
            <a:r>
              <a:rPr lang="pl-PL" dirty="0" smtClean="0"/>
              <a:t> and </a:t>
            </a:r>
            <a:r>
              <a:rPr lang="pl-PL" dirty="0" err="1" smtClean="0"/>
              <a:t>destructors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609600" indent="-609600">
              <a:defRPr/>
            </a:pPr>
            <a:r>
              <a:rPr lang="en-US" sz="2800" dirty="0" smtClean="0"/>
              <a:t>Constructors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sz="2400" u="sng" dirty="0" smtClean="0"/>
              <a:t>base</a:t>
            </a:r>
            <a:r>
              <a:rPr lang="en-US" sz="2400" dirty="0" smtClean="0"/>
              <a:t> class (classes in order of declaration)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sz="2400" u="sng" dirty="0" smtClean="0"/>
              <a:t>class members </a:t>
            </a:r>
            <a:r>
              <a:rPr lang="en-US" sz="2400" dirty="0" smtClean="0"/>
              <a:t>in order of declaration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sz="2400" dirty="0" smtClean="0"/>
              <a:t>constructor’s </a:t>
            </a:r>
            <a:r>
              <a:rPr lang="en-US" sz="2400" u="sng" dirty="0" smtClean="0"/>
              <a:t>body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pl-PL" sz="800" dirty="0" smtClean="0"/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sz="800" dirty="0" smtClean="0"/>
          </a:p>
          <a:p>
            <a:pPr marL="609600" indent="-609600">
              <a:lnSpc>
                <a:spcPct val="90000"/>
              </a:lnSpc>
              <a:defRPr/>
            </a:pPr>
            <a:r>
              <a:rPr lang="en-US" sz="2800" dirty="0" smtClean="0"/>
              <a:t>Destructors – simply opposite order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 dirty="0" smtClean="0"/>
              <a:t>destructor’s </a:t>
            </a:r>
            <a:r>
              <a:rPr lang="en-US" sz="2400" u="sng" dirty="0" smtClean="0"/>
              <a:t>body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 dirty="0" smtClean="0"/>
              <a:t>destructors of </a:t>
            </a:r>
            <a:r>
              <a:rPr lang="en-US" sz="2400" u="sng" dirty="0" smtClean="0"/>
              <a:t>class members </a:t>
            </a:r>
            <a:r>
              <a:rPr lang="en-US" sz="2400" dirty="0" smtClean="0"/>
              <a:t>(order opposite to </a:t>
            </a:r>
            <a:r>
              <a:rPr lang="en-US" sz="2400" dirty="0" err="1" smtClean="0"/>
              <a:t>dec</a:t>
            </a:r>
            <a:r>
              <a:rPr lang="pl-PL" sz="2400" dirty="0" smtClean="0"/>
              <a:t>la</a:t>
            </a:r>
            <a:r>
              <a:rPr lang="en-US" sz="2400" dirty="0" smtClean="0"/>
              <a:t>ration)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 dirty="0" smtClean="0"/>
              <a:t>destructor of the </a:t>
            </a:r>
            <a:r>
              <a:rPr lang="en-US" sz="2400" u="sng" dirty="0" smtClean="0"/>
              <a:t>base</a:t>
            </a:r>
            <a:r>
              <a:rPr lang="en-US" sz="2400" dirty="0" smtClean="0"/>
              <a:t> class (classes in order opposite to </a:t>
            </a:r>
            <a:r>
              <a:rPr lang="en-US" sz="2400" dirty="0" err="1" smtClean="0"/>
              <a:t>dec</a:t>
            </a:r>
            <a:r>
              <a:rPr lang="pl-PL" sz="2400" dirty="0" smtClean="0"/>
              <a:t>l</a:t>
            </a:r>
            <a:r>
              <a:rPr lang="en-US" sz="2400" dirty="0" err="1" smtClean="0"/>
              <a:t>aration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Order of </a:t>
            </a:r>
            <a:r>
              <a:rPr lang="pl-PL" dirty="0" err="1" smtClean="0"/>
              <a:t>calling</a:t>
            </a:r>
            <a:r>
              <a:rPr lang="pl-PL" dirty="0" smtClean="0"/>
              <a:t> </a:t>
            </a:r>
            <a:r>
              <a:rPr lang="pl-PL" dirty="0" err="1" smtClean="0"/>
              <a:t>constructors</a:t>
            </a:r>
            <a:r>
              <a:rPr lang="pl-PL" dirty="0" smtClean="0"/>
              <a:t> and </a:t>
            </a:r>
            <a:r>
              <a:rPr lang="pl-PL" dirty="0" err="1" smtClean="0"/>
              <a:t>destructors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800" dirty="0" smtClean="0"/>
              <a:t>objects d</a:t>
            </a:r>
            <a:r>
              <a:rPr lang="pl-PL" sz="2800" dirty="0" smtClean="0"/>
              <a:t>e</a:t>
            </a:r>
            <a:r>
              <a:rPr lang="en-US" sz="2800" dirty="0" smtClean="0"/>
              <a:t>fined in blocks (local, automatic)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sz="2400" dirty="0" smtClean="0"/>
              <a:t>constructors are called when the definition is executed 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sz="2400" dirty="0" smtClean="0"/>
              <a:t>destructors after leaving the block, order opposite to constructors</a:t>
            </a:r>
          </a:p>
          <a:p>
            <a:pPr marL="990600" lvl="1" indent="-533400">
              <a:lnSpc>
                <a:spcPct val="90000"/>
              </a:lnSpc>
              <a:defRPr/>
            </a:pPr>
            <a:endParaRPr lang="en-US" sz="2400" dirty="0" smtClean="0"/>
          </a:p>
          <a:p>
            <a:pPr marL="609600" indent="-609600">
              <a:lnSpc>
                <a:spcPct val="90000"/>
              </a:lnSpc>
              <a:defRPr/>
            </a:pPr>
            <a:r>
              <a:rPr lang="en-US" sz="2800" dirty="0" smtClean="0"/>
              <a:t>global objects (static)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sz="2400" dirty="0" smtClean="0"/>
              <a:t>constructors are called in an order of objects’ definitions, before calling the main() function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sz="2400" dirty="0" smtClean="0"/>
              <a:t>destructors in order opposite to constructors, after leaving main().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Order of </a:t>
            </a:r>
            <a:r>
              <a:rPr lang="pl-PL" dirty="0" err="1" smtClean="0"/>
              <a:t>calling</a:t>
            </a:r>
            <a:r>
              <a:rPr lang="pl-PL" dirty="0" smtClean="0"/>
              <a:t> </a:t>
            </a:r>
            <a:r>
              <a:rPr lang="pl-PL" dirty="0" err="1" smtClean="0"/>
              <a:t>constructors</a:t>
            </a:r>
            <a:r>
              <a:rPr lang="pl-PL" dirty="0" smtClean="0"/>
              <a:t> and </a:t>
            </a:r>
            <a:r>
              <a:rPr lang="pl-PL" dirty="0" err="1" smtClean="0"/>
              <a:t>destructors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609600" indent="-609600">
              <a:defRPr/>
            </a:pPr>
            <a:r>
              <a:rPr lang="en-US" sz="2800" u="sng" dirty="0" smtClean="0"/>
              <a:t>dynamic objects</a:t>
            </a:r>
            <a:r>
              <a:rPr lang="en-US" sz="2800" dirty="0" smtClean="0"/>
              <a:t> are controlled by the programmer (new and delete)</a:t>
            </a:r>
          </a:p>
          <a:p>
            <a:pPr marL="609600" indent="-609600">
              <a:defRPr/>
            </a:pPr>
            <a:endParaRPr lang="en-US" sz="900" dirty="0" smtClean="0"/>
          </a:p>
          <a:p>
            <a:pPr marL="609600" indent="-609600">
              <a:defRPr/>
            </a:pPr>
            <a:r>
              <a:rPr lang="en-US" sz="2800" dirty="0" smtClean="0"/>
              <a:t>memory allocation and a constructor call: when the operator new is executed</a:t>
            </a:r>
          </a:p>
          <a:p>
            <a:pPr marL="609600" indent="-609600">
              <a:defRPr/>
            </a:pPr>
            <a:endParaRPr lang="en-US" sz="900" dirty="0" smtClean="0"/>
          </a:p>
          <a:p>
            <a:pPr marL="609600" indent="-609600">
              <a:defRPr/>
            </a:pPr>
            <a:r>
              <a:rPr lang="en-US" sz="2800" dirty="0" smtClean="0"/>
              <a:t>destructor and </a:t>
            </a:r>
            <a:r>
              <a:rPr lang="en-US" sz="2800" dirty="0" err="1" smtClean="0"/>
              <a:t>deallocation</a:t>
            </a:r>
            <a:r>
              <a:rPr lang="en-US" sz="2800" dirty="0" smtClean="0"/>
              <a:t>: delete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Constructing</a:t>
            </a:r>
            <a:r>
              <a:rPr lang="pl-PL" dirty="0" smtClean="0"/>
              <a:t> and </a:t>
            </a:r>
            <a:r>
              <a:rPr lang="pl-PL" dirty="0" err="1" smtClean="0"/>
              <a:t>destructing</a:t>
            </a:r>
            <a:r>
              <a:rPr lang="pl-PL" dirty="0" smtClean="0"/>
              <a:t> </a:t>
            </a:r>
            <a:r>
              <a:rPr lang="pl-PL" dirty="0" err="1" smtClean="0"/>
              <a:t>dynamic</a:t>
            </a:r>
            <a:r>
              <a:rPr lang="pl-PL" dirty="0" smtClean="0"/>
              <a:t> </a:t>
            </a:r>
            <a:r>
              <a:rPr lang="pl-PL" dirty="0" err="1" smtClean="0"/>
              <a:t>objects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*pp0 = </a:t>
            </a:r>
            <a:r>
              <a:rPr lang="pl-PL" sz="1800" dirty="0" err="1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*pp1 = </a:t>
            </a:r>
            <a:r>
              <a:rPr lang="pl-PL" sz="1800" dirty="0" err="1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(1.0);</a:t>
            </a:r>
          </a:p>
          <a:p>
            <a:pPr>
              <a:buNone/>
            </a:pP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*pp2 = </a:t>
            </a:r>
            <a:r>
              <a:rPr lang="en-US" sz="18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(10.0, 20.0);</a:t>
            </a:r>
          </a:p>
          <a:p>
            <a:pPr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arrPoints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800" dirty="0" err="1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pl-PL" sz="18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[10];</a:t>
            </a: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array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of 10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points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initialized with the default constructor 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in order of increasing addresses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en-US" sz="1800" u="sng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new T[] – calls only the default constructor</a:t>
            </a:r>
            <a:endParaRPr lang="en-US" sz="1800" u="sng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delete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pp1;</a:t>
            </a:r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delete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pp2;</a:t>
            </a:r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delete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pp0;</a:t>
            </a:r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delete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arrPoints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global = 777;</a:t>
            </a:r>
          </a:p>
          <a:p>
            <a:pPr>
              <a:buNone/>
            </a:pP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f(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segment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o; }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			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main() 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local;	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p_local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local = global;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local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(10, 20);  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a = f(1);</a:t>
            </a:r>
          </a:p>
          <a:p>
            <a:pPr>
              <a:buNone/>
            </a:pPr>
            <a:r>
              <a:rPr lang="nn-NO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nn-NO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i&lt;2; i++) 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in_block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local;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			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p_local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(1.0);	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local2(10, 20);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delete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p_local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	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p_local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				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global = 777;</a:t>
            </a:r>
          </a:p>
          <a:p>
            <a:pPr>
              <a:buNone/>
            </a:pP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f(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segment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o; 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return 0;</a:t>
            </a:r>
            <a:r>
              <a:rPr lang="en-US" sz="160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//c4, c5, d5, d4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			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//c1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main() 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local;	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//c2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p_local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local = global;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local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(10, 20);  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//c3, d3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a = f(1);</a:t>
            </a:r>
          </a:p>
          <a:p>
            <a:pPr>
              <a:buNone/>
            </a:pPr>
            <a:r>
              <a:rPr lang="nn-NO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nn-NO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i&lt;2; i++) 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in_block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local;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//c6, (</a:t>
            </a:r>
            <a:r>
              <a:rPr lang="en-US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=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1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) c7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			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//d6, (</a:t>
            </a:r>
            <a:r>
              <a:rPr lang="en-US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=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1) d7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p_local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(1.0);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//c8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local2(10, 20);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//c9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delete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p_local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	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//d8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p_local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//c10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				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//d9, d2,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	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//d1, ???10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Constructor</a:t>
            </a:r>
            <a:r>
              <a:rPr lang="pl-PL" dirty="0" smtClean="0"/>
              <a:t> - </a:t>
            </a:r>
            <a:r>
              <a:rPr lang="pl-PL" dirty="0" err="1" smtClean="0"/>
              <a:t>declaring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sz="2800" dirty="0" smtClean="0"/>
              <a:t>For </a:t>
            </a:r>
            <a:r>
              <a:rPr lang="pl-PL" sz="2800" dirty="0" err="1" smtClean="0"/>
              <a:t>the</a:t>
            </a:r>
            <a:r>
              <a:rPr lang="pl-PL" sz="2800" dirty="0" smtClean="0"/>
              <a:t> T </a:t>
            </a:r>
            <a:r>
              <a:rPr lang="pl-PL" sz="2800" dirty="0" err="1" smtClean="0"/>
              <a:t>class</a:t>
            </a:r>
            <a:r>
              <a:rPr lang="pl-PL" sz="2800" dirty="0" smtClean="0"/>
              <a:t>:</a:t>
            </a:r>
          </a:p>
          <a:p>
            <a:pPr>
              <a:lnSpc>
                <a:spcPct val="80000"/>
              </a:lnSpc>
              <a:defRPr/>
            </a:pPr>
            <a:endParaRPr lang="pl-PL" sz="2800" dirty="0" smtClean="0"/>
          </a:p>
          <a:p>
            <a:pPr algn="ctr">
              <a:lnSpc>
                <a:spcPct val="80000"/>
              </a:lnSpc>
              <a:buNone/>
              <a:defRPr/>
            </a:pPr>
            <a:r>
              <a:rPr lang="pl-PL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T(</a:t>
            </a:r>
            <a:r>
              <a:rPr lang="pl-PL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args</a:t>
            </a:r>
            <a:r>
              <a:rPr lang="pl-PL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  <a:r>
              <a:rPr lang="pl-PL" sz="2800" b="1" dirty="0" smtClean="0"/>
              <a:t>  </a:t>
            </a:r>
            <a:r>
              <a:rPr lang="pl-PL" sz="2800" b="1" dirty="0" err="1" smtClean="0"/>
              <a:t>or</a:t>
            </a:r>
            <a:r>
              <a:rPr lang="pl-PL" sz="2800" b="1" dirty="0" smtClean="0"/>
              <a:t>  </a:t>
            </a:r>
            <a:r>
              <a:rPr lang="pl-PL" sz="28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</a:t>
            </a:r>
            <a:r>
              <a:rPr lang="pl-PL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::T(args);</a:t>
            </a:r>
            <a:endParaRPr lang="pl-PL" sz="2800" b="1" dirty="0" smtClean="0"/>
          </a:p>
          <a:p>
            <a:pPr lvl="1">
              <a:lnSpc>
                <a:spcPct val="80000"/>
              </a:lnSpc>
              <a:buNone/>
              <a:defRPr/>
            </a:pPr>
            <a:endParaRPr lang="pl-PL" sz="2400" b="1" dirty="0" smtClean="0"/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x, y;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...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point(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 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no return value, even void!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point(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   	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overloadable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point();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  <a:endParaRPr lang="pl-PL" sz="1800" dirty="0" smtClean="0"/>
          </a:p>
          <a:p>
            <a:pPr lvl="1">
              <a:buNone/>
              <a:defRPr/>
            </a:pPr>
            <a:endParaRPr lang="pl-PL" dirty="0" smtClean="0"/>
          </a:p>
          <a:p>
            <a:pPr marL="533400" indent="-533400">
              <a:buNone/>
              <a:defRPr/>
            </a:pPr>
            <a:endParaRPr lang="pl-PL" sz="2000" dirty="0" smtClean="0">
              <a:solidFill>
                <a:srgbClr val="80808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2800" dirty="0" err="1" smtClean="0"/>
              <a:t>Define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below</a:t>
            </a:r>
            <a:r>
              <a:rPr lang="pl-PL" sz="2800" dirty="0" smtClean="0"/>
              <a:t> </a:t>
            </a:r>
            <a:r>
              <a:rPr lang="pl-PL" sz="2800" dirty="0" err="1" smtClean="0"/>
              <a:t>class</a:t>
            </a:r>
            <a:r>
              <a:rPr lang="pl-PL" sz="2800" dirty="0" smtClean="0"/>
              <a:t>: person</a:t>
            </a:r>
            <a:endParaRPr lang="pl-PL" sz="2400" dirty="0" smtClean="0"/>
          </a:p>
          <a:p>
            <a:pPr>
              <a:lnSpc>
                <a:spcPct val="90000"/>
              </a:lnSpc>
              <a:defRPr/>
            </a:pPr>
            <a:endParaRPr lang="pl-PL" sz="2400" dirty="0" smtClean="0"/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age;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char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*name,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*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lastName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person(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char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*name,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char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lastName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age);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person(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o);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person(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&amp;&amp; o);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~person();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  <a:p>
            <a:pPr>
              <a:lnSpc>
                <a:spcPct val="90000"/>
              </a:lnSpc>
              <a:buNone/>
              <a:defRPr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inline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::person(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char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</a:t>
            </a:r>
            <a:r>
              <a:rPr lang="en-US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char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lastName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age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:age(</a:t>
            </a:r>
            <a:r>
              <a:rPr lang="en-US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age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::name =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 c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har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strlen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+ 1];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strcpy_s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::name,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strlen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+ 1, </a:t>
            </a:r>
            <a:r>
              <a:rPr lang="en-US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lastName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 c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har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strlen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lastName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+ 1];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strcpy_s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lastName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strlen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lastName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+ 1, 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lastName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inline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::~person()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delete[]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name;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600" dirty="0" err="1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delete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[]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lastName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inline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::person(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en-US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:age(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.age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), name(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 c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har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strlen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.name) + 1]),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lastName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 c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har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strlen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.lastName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+ 1])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strcpy_s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(name,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strlen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.name) + 1, </a:t>
            </a:r>
            <a:r>
              <a:rPr lang="en-US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.name);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strcpy_s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lastName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strlen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.lastName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+ 1, 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.lastName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inline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::person(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&amp;&amp; </a:t>
            </a:r>
            <a:r>
              <a:rPr lang="en-US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:age(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.age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), name(</a:t>
            </a:r>
            <a:r>
              <a:rPr lang="en-US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.name),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lastName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.lastName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.name = 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nullptr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.lastName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nullptr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l-PL" sz="2400" dirty="0" smtClean="0">
              <a:solidFill>
                <a:srgbClr val="000000"/>
              </a:solidFill>
              <a:highlight>
                <a:srgbClr val="FFFFFF"/>
              </a:highlight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Static</a:t>
            </a:r>
            <a:r>
              <a:rPr lang="pl-PL" dirty="0" smtClean="0"/>
              <a:t>, </a:t>
            </a:r>
            <a:r>
              <a:rPr lang="pl-PL" dirty="0" err="1" smtClean="0"/>
              <a:t>const</a:t>
            </a:r>
            <a:r>
              <a:rPr lang="pl-PL" dirty="0" smtClean="0"/>
              <a:t> and </a:t>
            </a:r>
            <a:r>
              <a:rPr lang="pl-PL" dirty="0" err="1" smtClean="0"/>
              <a:t>volatile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err="1" smtClean="0"/>
              <a:t>Let’s</a:t>
            </a:r>
            <a:r>
              <a:rPr lang="pl-PL" dirty="0" smtClean="0"/>
              <a:t> </a:t>
            </a:r>
            <a:r>
              <a:rPr lang="pl-PL" dirty="0" err="1" smtClean="0"/>
              <a:t>recall</a:t>
            </a:r>
            <a:r>
              <a:rPr lang="pl-PL" dirty="0" smtClean="0"/>
              <a:t> the </a:t>
            </a:r>
            <a:r>
              <a:rPr lang="pl-PL" dirty="0" err="1" smtClean="0"/>
              <a:t>keywords</a:t>
            </a:r>
            <a:r>
              <a:rPr lang="pl-PL" dirty="0" smtClean="0"/>
              <a:t>:</a:t>
            </a:r>
          </a:p>
          <a:p>
            <a:pPr lvl="2">
              <a:defRPr/>
            </a:pPr>
            <a:r>
              <a:rPr lang="pl-PL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endParaRPr lang="pl-PL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lvl="2">
              <a:defRPr/>
            </a:pPr>
            <a:r>
              <a:rPr lang="pl-PL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lvl="2">
              <a:defRPr/>
            </a:pPr>
            <a:r>
              <a:rPr lang="pl-PL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Volatile</a:t>
            </a:r>
            <a:endParaRPr lang="pl-PL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lvl="2">
              <a:defRPr/>
            </a:pPr>
            <a:endParaRPr lang="pl-PL" dirty="0" smtClean="0"/>
          </a:p>
          <a:p>
            <a:pPr>
              <a:defRPr/>
            </a:pPr>
            <a:r>
              <a:rPr lang="pl-PL" dirty="0" smtClean="0"/>
              <a:t>How to </a:t>
            </a:r>
            <a:r>
              <a:rPr lang="pl-PL" dirty="0" err="1" smtClean="0"/>
              <a:t>apply</a:t>
            </a:r>
            <a:r>
              <a:rPr lang="pl-PL" dirty="0" smtClean="0"/>
              <a:t> </a:t>
            </a:r>
            <a:r>
              <a:rPr lang="pl-PL" dirty="0" err="1" smtClean="0"/>
              <a:t>them</a:t>
            </a:r>
            <a:r>
              <a:rPr lang="pl-PL" dirty="0" smtClean="0"/>
              <a:t> to </a:t>
            </a:r>
            <a:r>
              <a:rPr lang="pl-PL" dirty="0" err="1" smtClean="0"/>
              <a:t>classes</a:t>
            </a:r>
            <a:r>
              <a:rPr lang="pl-PL" dirty="0" smtClean="0"/>
              <a:t>?</a:t>
            </a:r>
            <a:endParaRPr lang="en-US" dirty="0" smtClean="0"/>
          </a:p>
          <a:p>
            <a:pPr lvl="1">
              <a:buNone/>
              <a:defRPr/>
            </a:pPr>
            <a:endParaRPr lang="pl-PL" dirty="0" smtClean="0"/>
          </a:p>
          <a:p>
            <a:pPr marL="533400" indent="-533400">
              <a:buNone/>
              <a:defRPr/>
            </a:pPr>
            <a:endParaRPr lang="pl-PL" sz="2000" dirty="0" smtClean="0">
              <a:solidFill>
                <a:srgbClr val="80808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65881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Static</a:t>
            </a:r>
            <a:r>
              <a:rPr lang="pl-PL" dirty="0" smtClean="0"/>
              <a:t> </a:t>
            </a:r>
            <a:r>
              <a:rPr lang="pl-PL" dirty="0" err="1" smtClean="0"/>
              <a:t>class</a:t>
            </a:r>
            <a:r>
              <a:rPr lang="pl-PL" dirty="0" smtClean="0"/>
              <a:t> </a:t>
            </a:r>
            <a:r>
              <a:rPr lang="pl-PL" dirty="0" err="1" smtClean="0"/>
              <a:t>members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 </a:t>
            </a:r>
            <a:r>
              <a:rPr lang="pl-PL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pl-PL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/>
              <a:t>class </a:t>
            </a:r>
            <a:r>
              <a:rPr lang="en-US" dirty="0"/>
              <a:t>member is shared by all the class objects</a:t>
            </a:r>
          </a:p>
          <a:p>
            <a:pPr>
              <a:defRPr/>
            </a:pPr>
            <a:r>
              <a:rPr lang="pl-PL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pl-PL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/>
              <a:t>members </a:t>
            </a:r>
            <a:r>
              <a:rPr lang="en-US" dirty="0"/>
              <a:t>exist even if there are no objects of the class</a:t>
            </a:r>
          </a:p>
          <a:p>
            <a:pPr>
              <a:defRPr/>
            </a:pPr>
            <a:r>
              <a:rPr lang="en-US" dirty="0"/>
              <a:t>we may access </a:t>
            </a:r>
            <a:r>
              <a:rPr lang="pl-PL" dirty="0" err="1" smtClean="0"/>
              <a:t>them</a:t>
            </a:r>
            <a:r>
              <a:rPr lang="en-US" dirty="0" smtClean="0"/>
              <a:t> </a:t>
            </a:r>
            <a:r>
              <a:rPr lang="en-US" dirty="0"/>
              <a:t>using the scope operator</a:t>
            </a:r>
          </a:p>
          <a:p>
            <a:pPr lvl="1">
              <a:buNone/>
              <a:defRPr/>
            </a:pPr>
            <a:endParaRPr lang="pl-PL" dirty="0" smtClean="0"/>
          </a:p>
          <a:p>
            <a:pPr marL="533400" indent="-533400">
              <a:buNone/>
              <a:defRPr/>
            </a:pPr>
            <a:endParaRPr lang="pl-PL" sz="2000" dirty="0" smtClean="0">
              <a:solidFill>
                <a:srgbClr val="80808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3140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Static</a:t>
            </a:r>
            <a:r>
              <a:rPr lang="pl-PL" dirty="0" smtClean="0"/>
              <a:t> </a:t>
            </a:r>
            <a:r>
              <a:rPr lang="pl-PL" dirty="0" err="1" smtClean="0"/>
              <a:t>class</a:t>
            </a:r>
            <a:r>
              <a:rPr lang="pl-PL" dirty="0" smtClean="0"/>
              <a:t> </a:t>
            </a:r>
            <a:r>
              <a:rPr lang="pl-PL" dirty="0" err="1" smtClean="0"/>
              <a:t>members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>
                <a:solidFill>
                  <a:srgbClr val="2B91AF"/>
                </a:solidFill>
                <a:latin typeface="Consolas" panose="020B0609020204030204" pitchFamily="49" charset="0"/>
              </a:rPr>
              <a:t>ST</a:t>
            </a: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s;   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</a:rPr>
              <a:t>// declaration only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i;</a:t>
            </a:r>
          </a:p>
          <a:p>
            <a:pPr marL="0" indent="0">
              <a:buNone/>
            </a:pP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ps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</a:rPr>
              <a:t>// as above      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ST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::s = 0,   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2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</a:rPr>
              <a:t>definition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   ST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ps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endParaRPr lang="en-US" sz="3600" dirty="0"/>
          </a:p>
          <a:p>
            <a:pPr lvl="1">
              <a:buNone/>
              <a:defRPr/>
            </a:pPr>
            <a:endParaRPr lang="pl-PL" dirty="0" smtClean="0"/>
          </a:p>
          <a:p>
            <a:pPr marL="533400" indent="-533400">
              <a:buNone/>
              <a:defRPr/>
            </a:pPr>
            <a:endParaRPr lang="pl-PL" sz="2000" dirty="0" smtClean="0">
              <a:solidFill>
                <a:srgbClr val="80808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0025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Static</a:t>
            </a:r>
            <a:r>
              <a:rPr lang="pl-PL" dirty="0" smtClean="0"/>
              <a:t> </a:t>
            </a:r>
            <a:r>
              <a:rPr lang="pl-PL" dirty="0" err="1" smtClean="0"/>
              <a:t>class</a:t>
            </a:r>
            <a:r>
              <a:rPr lang="pl-PL" dirty="0" smtClean="0"/>
              <a:t> </a:t>
            </a:r>
            <a:r>
              <a:rPr lang="pl-PL" dirty="0" err="1" smtClean="0"/>
              <a:t>members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declare within class declaration, define (without the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 smtClean="0"/>
              <a:t> </a:t>
            </a:r>
            <a:r>
              <a:rPr lang="en-US" dirty="0"/>
              <a:t>keyword) outside of the class</a:t>
            </a:r>
          </a:p>
          <a:p>
            <a:pPr>
              <a:defRPr/>
            </a:pPr>
            <a:r>
              <a:rPr lang="en-US" dirty="0"/>
              <a:t>define it once </a:t>
            </a:r>
          </a:p>
          <a:p>
            <a:pPr>
              <a:defRPr/>
            </a:pPr>
            <a:r>
              <a:rPr lang="en-US" dirty="0"/>
              <a:t>libraries: place definitions in *.</a:t>
            </a:r>
            <a:r>
              <a:rPr lang="en-US" dirty="0" err="1"/>
              <a:t>cpp</a:t>
            </a:r>
            <a:r>
              <a:rPr lang="en-US" dirty="0"/>
              <a:t>, place the class declaration in *.h </a:t>
            </a:r>
            <a:br>
              <a:rPr lang="en-US" dirty="0"/>
            </a:br>
            <a:r>
              <a:rPr lang="en-US" dirty="0"/>
              <a:t>(there is no need or even possibility to use </a:t>
            </a:r>
            <a:r>
              <a:rPr lang="pl-PL" dirty="0" err="1">
                <a:solidFill>
                  <a:srgbClr val="0000FF"/>
                </a:solidFill>
                <a:latin typeface="Consolas" panose="020B0609020204030204" pitchFamily="49" charset="0"/>
              </a:rPr>
              <a:t>extern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latin typeface="Consolas" panose="020B0609020204030204" pitchFamily="49" charset="0"/>
              </a:rPr>
              <a:t>ST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dirty="0" err="1">
                <a:solidFill>
                  <a:srgbClr val="000000"/>
                </a:solidFill>
                <a:latin typeface="Consolas" panose="020B0609020204030204" pitchFamily="49" charset="0"/>
              </a:rPr>
              <a:t>ps</a:t>
            </a:r>
            <a:r>
              <a:rPr lang="en-US" dirty="0" smtClean="0"/>
              <a:t>)</a:t>
            </a:r>
            <a:endParaRPr lang="pl-PL" sz="3600" dirty="0" smtClean="0"/>
          </a:p>
          <a:p>
            <a:pPr marL="533400" indent="-533400">
              <a:buNone/>
              <a:defRPr/>
            </a:pPr>
            <a:endParaRPr lang="pl-PL" sz="2000" dirty="0" smtClean="0">
              <a:solidFill>
                <a:srgbClr val="80808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3540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Static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may be invoked even if there are no objects  (using the scope operator)</a:t>
            </a:r>
          </a:p>
          <a:p>
            <a:pPr>
              <a:defRPr/>
            </a:pPr>
            <a:r>
              <a:rPr lang="en-US" dirty="0"/>
              <a:t>may access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/>
              <a:t> </a:t>
            </a:r>
            <a:r>
              <a:rPr lang="en-US" dirty="0" smtClean="0"/>
              <a:t>class </a:t>
            </a:r>
            <a:r>
              <a:rPr lang="en-US" dirty="0"/>
              <a:t>variables and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/>
              <a:t> </a:t>
            </a:r>
            <a:r>
              <a:rPr lang="en-US" dirty="0" smtClean="0"/>
              <a:t>methods </a:t>
            </a:r>
            <a:r>
              <a:rPr lang="en-US" dirty="0"/>
              <a:t>only</a:t>
            </a:r>
          </a:p>
          <a:p>
            <a:pPr>
              <a:defRPr/>
            </a:pPr>
            <a:r>
              <a:rPr lang="en-US" dirty="0"/>
              <a:t>there is no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dirty="0" smtClean="0"/>
              <a:t> </a:t>
            </a:r>
            <a:r>
              <a:rPr lang="en-US" dirty="0"/>
              <a:t>in static methods</a:t>
            </a:r>
            <a:r>
              <a:rPr lang="en-US" sz="2800" dirty="0"/>
              <a:t> </a:t>
            </a:r>
          </a:p>
          <a:p>
            <a:pPr marL="533400" indent="-533400">
              <a:buNone/>
              <a:defRPr/>
            </a:pPr>
            <a:endParaRPr lang="pl-PL" sz="2000" dirty="0" smtClean="0">
              <a:solidFill>
                <a:srgbClr val="80808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1083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Static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ST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i;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ST(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= 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:i(</a:t>
            </a:r>
            <a:r>
              <a:rPr lang="pl-PL" sz="1800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s++;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endParaRPr lang="pl-PL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211960" y="1412776"/>
            <a:ext cx="447484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count_us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s </a:t>
            </a:r>
            <a:r>
              <a:rPr lang="pl-PL" sz="18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endParaRPr lang="pl-PL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all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no </a:t>
            </a:r>
            <a:r>
              <a:rPr lang="pl-PL" sz="1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static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here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!!!</a:t>
            </a:r>
            <a:endParaRPr lang="pl-PL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s </a:t>
            </a:r>
            <a:r>
              <a:rPr lang="pl-PL" sz="18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i;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ps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endParaRPr lang="pl-PL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9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ST</a:t>
            </a:r>
            <a:r>
              <a:rPr lang="en-US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::s = 0, </a:t>
            </a:r>
          </a:p>
          <a:p>
            <a:pPr marL="0" indent="0">
              <a:buNone/>
            </a:pPr>
            <a:r>
              <a:rPr lang="pl-PL" sz="19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ST</a:t>
            </a:r>
            <a:r>
              <a:rPr lang="pl-PL" sz="19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::ps</a:t>
            </a:r>
            <a:r>
              <a:rPr lang="pl-PL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endParaRPr lang="en-US" sz="19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endParaRPr lang="pl-PL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endParaRPr lang="pl-PL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endParaRPr lang="pl-PL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endParaRPr lang="pl-PL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26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Static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i;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=s;  </a:t>
            </a:r>
            <a:r>
              <a:rPr lang="pl-PL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there is neither ::s nor ::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ps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dirty="0" err="1">
                <a:solidFill>
                  <a:srgbClr val="008000"/>
                </a:solidFill>
                <a:latin typeface="Consolas" panose="020B0609020204030204" pitchFamily="49" charset="0"/>
              </a:rPr>
              <a:t>ps</a:t>
            </a:r>
            <a:r>
              <a:rPr lang="pl-PL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dirty="0">
                <a:solidFill>
                  <a:srgbClr val="008000"/>
                </a:solidFill>
                <a:latin typeface="Consolas" panose="020B0609020204030204" pitchFamily="49" charset="0"/>
              </a:rPr>
              <a:t>//  i=ST::s; // </a:t>
            </a:r>
            <a:r>
              <a:rPr lang="pl-PL" dirty="0" err="1">
                <a:solidFill>
                  <a:srgbClr val="008000"/>
                </a:solidFill>
                <a:latin typeface="Consolas" panose="020B0609020204030204" pitchFamily="49" charset="0"/>
              </a:rPr>
              <a:t>private</a:t>
            </a:r>
            <a:endParaRPr lang="pl-PL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dirty="0">
                <a:solidFill>
                  <a:srgbClr val="2B91AF"/>
                </a:solidFill>
                <a:latin typeface="Consolas" panose="020B0609020204030204" pitchFamily="49" charset="0"/>
              </a:rPr>
              <a:t>ST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dirty="0" err="1">
                <a:solidFill>
                  <a:srgbClr val="000000"/>
                </a:solidFill>
                <a:latin typeface="Consolas" panose="020B0609020204030204" pitchFamily="49" charset="0"/>
              </a:rPr>
              <a:t>ps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dirty="0">
                <a:solidFill>
                  <a:srgbClr val="2B91AF"/>
                </a:solidFill>
                <a:latin typeface="Consolas" panose="020B0609020204030204" pitchFamily="49" charset="0"/>
              </a:rPr>
              <a:t>ST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dirty="0" err="1">
                <a:solidFill>
                  <a:srgbClr val="000000"/>
                </a:solidFill>
                <a:latin typeface="Consolas" panose="020B0609020204030204" pitchFamily="49" charset="0"/>
              </a:rPr>
              <a:t>count_us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dirty="0">
                <a:solidFill>
                  <a:srgbClr val="008000"/>
                </a:solidFill>
                <a:latin typeface="Consolas" panose="020B0609020204030204" pitchFamily="49" charset="0"/>
              </a:rPr>
              <a:t>//  ST::</a:t>
            </a:r>
            <a:r>
              <a:rPr lang="pl-PL" dirty="0" err="1">
                <a:solidFill>
                  <a:srgbClr val="008000"/>
                </a:solidFill>
                <a:latin typeface="Consolas" panose="020B0609020204030204" pitchFamily="49" charset="0"/>
              </a:rPr>
              <a:t>all</a:t>
            </a:r>
            <a:r>
              <a:rPr lang="pl-PL" dirty="0">
                <a:solidFill>
                  <a:srgbClr val="008000"/>
                </a:solidFill>
                <a:latin typeface="Consolas" panose="020B0609020204030204" pitchFamily="49" charset="0"/>
              </a:rPr>
              <a:t>(); // non-</a:t>
            </a:r>
            <a:r>
              <a:rPr lang="pl-PL" dirty="0" err="1">
                <a:solidFill>
                  <a:srgbClr val="008000"/>
                </a:solidFill>
                <a:latin typeface="Consolas" panose="020B0609020204030204" pitchFamily="49" charset="0"/>
              </a:rPr>
              <a:t>static</a:t>
            </a:r>
            <a:r>
              <a:rPr lang="pl-PL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8000"/>
                </a:solidFill>
                <a:latin typeface="Consolas" panose="020B0609020204030204" pitchFamily="49" charset="0"/>
              </a:rPr>
              <a:t>method</a:t>
            </a:r>
            <a:endParaRPr lang="pl-PL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dirty="0">
                <a:solidFill>
                  <a:srgbClr val="2B91AF"/>
                </a:solidFill>
                <a:latin typeface="Consolas" panose="020B0609020204030204" pitchFamily="49" charset="0"/>
              </a:rPr>
              <a:t>ST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a;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dirty="0">
                <a:solidFill>
                  <a:srgbClr val="2B91AF"/>
                </a:solidFill>
                <a:latin typeface="Consolas" panose="020B0609020204030204" pitchFamily="49" charset="0"/>
              </a:rPr>
              <a:t>ST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dirty="0" err="1">
                <a:solidFill>
                  <a:srgbClr val="000000"/>
                </a:solidFill>
                <a:latin typeface="Consolas" panose="020B0609020204030204" pitchFamily="49" charset="0"/>
              </a:rPr>
              <a:t>count_us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dirty="0" err="1">
                <a:solidFill>
                  <a:srgbClr val="000000"/>
                </a:solidFill>
                <a:latin typeface="Consolas" panose="020B0609020204030204" pitchFamily="49" charset="0"/>
              </a:rPr>
              <a:t>a.count_us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dirty="0" err="1">
                <a:solidFill>
                  <a:srgbClr val="000000"/>
                </a:solidFill>
                <a:latin typeface="Consolas" panose="020B0609020204030204" pitchFamily="49" charset="0"/>
              </a:rPr>
              <a:t>a.all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l-PL" sz="2000" dirty="0" smtClean="0">
              <a:solidFill>
                <a:srgbClr val="80808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70431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Constructor</a:t>
            </a:r>
            <a:r>
              <a:rPr lang="pl-PL" dirty="0" smtClean="0"/>
              <a:t>: not a </a:t>
            </a:r>
            <a:r>
              <a:rPr lang="pl-PL" dirty="0" err="1" smtClean="0"/>
              <a:t>typical</a:t>
            </a:r>
            <a:r>
              <a:rPr lang="pl-PL" dirty="0" smtClean="0"/>
              <a:t> </a:t>
            </a:r>
            <a:r>
              <a:rPr lang="en-US" dirty="0" smtClean="0"/>
              <a:t>method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We don’t specify the return value (even void)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We cannot call it for an already constructed object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We cannot get it’s address 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It is not even visible in the class scope and has no name</a:t>
            </a:r>
            <a:r>
              <a:rPr lang="pl-PL" sz="2800" dirty="0" smtClean="0"/>
              <a:t> (</a:t>
            </a:r>
            <a:r>
              <a:rPr lang="pl-PL" sz="2800" dirty="0" err="1" smtClean="0"/>
              <a:t>according</a:t>
            </a:r>
            <a:r>
              <a:rPr lang="pl-PL" sz="2800" dirty="0" smtClean="0"/>
              <a:t> to </a:t>
            </a:r>
            <a:r>
              <a:rPr lang="pl-PL" sz="2800" dirty="0" err="1" smtClean="0"/>
              <a:t>the</a:t>
            </a:r>
            <a:r>
              <a:rPr lang="pl-PL" sz="2800" dirty="0" smtClean="0"/>
              <a:t> standard)</a:t>
            </a:r>
            <a:endParaRPr lang="en-US" sz="2800" dirty="0" smtClean="0"/>
          </a:p>
          <a:p>
            <a:pPr lvl="1">
              <a:buNone/>
              <a:defRPr/>
            </a:pPr>
            <a:endParaRPr lang="pl-PL" dirty="0" smtClean="0"/>
          </a:p>
          <a:p>
            <a:pPr marL="533400" indent="-533400">
              <a:buNone/>
              <a:defRPr/>
            </a:pPr>
            <a:endParaRPr lang="pl-PL" sz="2000" dirty="0" smtClean="0">
              <a:solidFill>
                <a:srgbClr val="80808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c</a:t>
            </a:r>
            <a:r>
              <a:rPr lang="en-US" dirty="0" err="1" smtClean="0"/>
              <a:t>onst</a:t>
            </a:r>
            <a:r>
              <a:rPr lang="pl-PL" dirty="0" smtClean="0"/>
              <a:t> and</a:t>
            </a:r>
            <a:r>
              <a:rPr lang="en-US" dirty="0" smtClean="0"/>
              <a:t> </a:t>
            </a:r>
            <a:r>
              <a:rPr lang="en-US" dirty="0"/>
              <a:t>volatile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pl-PL" sz="24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defRPr/>
            </a:pPr>
            <a:endParaRPr lang="pl-PL" sz="2800" dirty="0"/>
          </a:p>
          <a:p>
            <a:pPr marL="0" indent="0">
              <a:buNone/>
            </a:pPr>
            <a:r>
              <a:rPr lang="pl-PL" sz="19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pl-PL" sz="19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9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9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ci = 7;</a:t>
            </a:r>
          </a:p>
          <a:p>
            <a:pPr marL="0" indent="0">
              <a:buNone/>
            </a:pPr>
            <a:endParaRPr lang="pl-PL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defRPr/>
            </a:pPr>
            <a:endParaRPr lang="pl-PL" sz="24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pl-PL" sz="2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volatile</a:t>
            </a:r>
            <a:endParaRPr lang="pl-PL" sz="24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defRPr/>
            </a:pPr>
            <a:endParaRPr lang="pl-PL" sz="2800" dirty="0"/>
          </a:p>
          <a:p>
            <a:pPr marL="0" indent="0">
              <a:buNone/>
            </a:pPr>
            <a:r>
              <a:rPr lang="pl-PL" sz="19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volatile</a:t>
            </a:r>
            <a:r>
              <a:rPr lang="pl-PL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vi = 8;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vi++;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vi--;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vi = vi + 0;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c</a:t>
            </a:r>
            <a:r>
              <a:rPr lang="en-US" dirty="0" err="1" smtClean="0"/>
              <a:t>onst</a:t>
            </a:r>
            <a:r>
              <a:rPr lang="pl-PL" dirty="0" smtClean="0"/>
              <a:t> and</a:t>
            </a:r>
            <a:r>
              <a:rPr lang="en-US" dirty="0" smtClean="0"/>
              <a:t> </a:t>
            </a:r>
            <a:r>
              <a:rPr lang="en-US" dirty="0"/>
              <a:t>volatile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  <a:defRPr/>
            </a:pP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volatile</a:t>
            </a:r>
            <a:r>
              <a:rPr lang="en-US" dirty="0"/>
              <a:t> objects</a:t>
            </a:r>
          </a:p>
          <a:p>
            <a:pPr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dirty="0"/>
              <a:t>we may call only the </a:t>
            </a: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/>
              <a:t>and/or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volatile</a:t>
            </a:r>
            <a:r>
              <a:rPr lang="en-US" dirty="0"/>
              <a:t> </a:t>
            </a:r>
            <a:r>
              <a:rPr lang="en-US" dirty="0" smtClean="0"/>
              <a:t>methods </a:t>
            </a:r>
            <a:r>
              <a:rPr lang="en-US" dirty="0"/>
              <a:t>for </a:t>
            </a: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/>
              <a:t>and/or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volatile</a:t>
            </a:r>
            <a:r>
              <a:rPr lang="en-US" dirty="0"/>
              <a:t> </a:t>
            </a:r>
            <a:r>
              <a:rPr lang="en-US" dirty="0" smtClean="0"/>
              <a:t>objects </a:t>
            </a:r>
            <a:r>
              <a:rPr lang="en-US" dirty="0"/>
              <a:t>respectively</a:t>
            </a:r>
          </a:p>
          <a:p>
            <a:pPr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dirty="0"/>
              <a:t>Warning: declaring </a:t>
            </a: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28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/>
              <a:t>and/or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volatile</a:t>
            </a:r>
            <a:r>
              <a:rPr lang="en-US" dirty="0"/>
              <a:t> </a:t>
            </a:r>
            <a:r>
              <a:rPr lang="en-US" dirty="0" smtClean="0"/>
              <a:t>method </a:t>
            </a:r>
            <a:r>
              <a:rPr lang="en-US" dirty="0"/>
              <a:t>usually causes overloading of this m</a:t>
            </a:r>
            <a:r>
              <a:rPr lang="pl-PL" dirty="0"/>
              <a:t>e</a:t>
            </a:r>
            <a:r>
              <a:rPr lang="en-US" dirty="0" err="1"/>
              <a:t>thod</a:t>
            </a:r>
            <a:r>
              <a:rPr lang="en-US" dirty="0"/>
              <a:t>:</a:t>
            </a:r>
          </a:p>
          <a:p>
            <a:pPr marL="800100" lvl="2" indent="0">
              <a:buNone/>
            </a:pPr>
            <a:r>
              <a:rPr lang="pl-PL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f();</a:t>
            </a:r>
          </a:p>
          <a:p>
            <a:pPr marL="800100" lvl="2" indent="0">
              <a:buNone/>
            </a:pPr>
            <a:r>
              <a:rPr lang="pl-PL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f() </a:t>
            </a:r>
            <a:r>
              <a:rPr lang="pl-PL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7008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c</a:t>
            </a:r>
            <a:r>
              <a:rPr lang="en-US" dirty="0" err="1" smtClean="0"/>
              <a:t>onst</a:t>
            </a:r>
            <a:r>
              <a:rPr lang="pl-PL" dirty="0" smtClean="0"/>
              <a:t> and</a:t>
            </a:r>
            <a:r>
              <a:rPr lang="en-US" dirty="0" smtClean="0"/>
              <a:t> </a:t>
            </a:r>
            <a:r>
              <a:rPr lang="en-US" dirty="0"/>
              <a:t>volatile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52565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>
                <a:solidFill>
                  <a:srgbClr val="2B91AF"/>
                </a:solidFill>
                <a:latin typeface="Consolas" panose="020B0609020204030204" pitchFamily="49" charset="0"/>
              </a:rPr>
              <a:t>CV</a:t>
            </a:r>
            <a:endParaRPr lang="pl-PL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i;</a:t>
            </a:r>
          </a:p>
          <a:p>
            <a:pPr marL="0" indent="0">
              <a:buNone/>
            </a:pPr>
            <a:endParaRPr lang="pl-PL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CV(</a:t>
            </a: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= 1)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    :i(</a:t>
            </a:r>
            <a:r>
              <a:rPr lang="pl-PL" sz="2800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};</a:t>
            </a:r>
          </a:p>
          <a:p>
            <a:pPr marL="0" indent="0">
              <a:buNone/>
            </a:pPr>
            <a:endParaRPr lang="pl-PL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out()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i;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endParaRPr lang="pl-PL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out() </a:t>
            </a: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volatile</a:t>
            </a:r>
            <a:endParaRPr lang="pl-PL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i;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endParaRPr lang="pl-PL" sz="2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572000" y="1410399"/>
            <a:ext cx="4464496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1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1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inc_c</a:t>
            </a: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pl-PL" sz="21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pl-PL" sz="21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Font typeface="Arial" pitchFamily="34" charset="0"/>
              <a:buNone/>
            </a:pP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2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i++; // i </a:t>
            </a:r>
            <a:r>
              <a:rPr lang="pl-PL" sz="21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is</a:t>
            </a:r>
            <a:r>
              <a:rPr lang="pl-PL" sz="2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21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const</a:t>
            </a:r>
            <a:endParaRPr lang="pl-PL" sz="21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endParaRPr lang="pl-PL" sz="21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1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1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inc_v</a:t>
            </a: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pl-PL" sz="21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volatile</a:t>
            </a:r>
            <a:endParaRPr lang="pl-PL" sz="21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Font typeface="Arial" pitchFamily="34" charset="0"/>
              <a:buNone/>
            </a:pP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i++;</a:t>
            </a:r>
          </a:p>
          <a:p>
            <a:pPr marL="0" indent="0">
              <a:buFont typeface="Arial" pitchFamily="34" charset="0"/>
              <a:buNone/>
            </a:pP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endParaRPr lang="pl-PL" sz="21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1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1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inc_cv</a:t>
            </a: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pl-PL" sz="21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1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v</a:t>
            </a:r>
            <a:r>
              <a:rPr lang="pl-PL" sz="21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olatile</a:t>
            </a:r>
            <a:endParaRPr lang="pl-PL" sz="21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Font typeface="Arial" pitchFamily="34" charset="0"/>
              <a:buNone/>
            </a:pP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2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i++;</a:t>
            </a:r>
            <a:endParaRPr lang="pl-PL" sz="21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r>
              <a:rPr lang="pl-PL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pl-PL" sz="2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pl-PL" sz="2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pl-PL" sz="2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61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c</a:t>
            </a:r>
            <a:r>
              <a:rPr lang="en-US" dirty="0" err="1" smtClean="0"/>
              <a:t>onst</a:t>
            </a:r>
            <a:r>
              <a:rPr lang="pl-PL" dirty="0" smtClean="0"/>
              <a:t> and</a:t>
            </a:r>
            <a:r>
              <a:rPr lang="en-US" dirty="0" smtClean="0"/>
              <a:t> </a:t>
            </a:r>
            <a:r>
              <a:rPr lang="en-US" dirty="0"/>
              <a:t>volatile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19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>
                <a:solidFill>
                  <a:srgbClr val="2B91AF"/>
                </a:solidFill>
                <a:latin typeface="Consolas" panose="020B0609020204030204" pitchFamily="49" charset="0"/>
              </a:rPr>
              <a:t>CV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cv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>
                <a:solidFill>
                  <a:srgbClr val="2B91AF"/>
                </a:solidFill>
                <a:latin typeface="Consolas" panose="020B0609020204030204" pitchFamily="49" charset="0"/>
              </a:rPr>
              <a:t>CV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cvc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volatile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>
                <a:solidFill>
                  <a:srgbClr val="2B91AF"/>
                </a:solidFill>
                <a:latin typeface="Consolas" panose="020B0609020204030204" pitchFamily="49" charset="0"/>
              </a:rPr>
              <a:t>CV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cvv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volatile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>
                <a:solidFill>
                  <a:srgbClr val="2B91AF"/>
                </a:solidFill>
                <a:latin typeface="Consolas" panose="020B0609020204030204" pitchFamily="49" charset="0"/>
              </a:rPr>
              <a:t>CV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cvcv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cv.inc();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cv.inc_c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cv.inc_v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cv.inc_cv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endParaRPr lang="pl-PL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>
                <a:solidFill>
                  <a:srgbClr val="008000"/>
                </a:solidFill>
                <a:latin typeface="Consolas" panose="020B0609020204030204" pitchFamily="49" charset="0"/>
              </a:rPr>
              <a:t>//  cvc.inc();</a:t>
            </a:r>
            <a:endParaRPr lang="pl-PL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cvc.inc_c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>
                <a:solidFill>
                  <a:srgbClr val="008000"/>
                </a:solidFill>
                <a:latin typeface="Consolas" panose="020B0609020204030204" pitchFamily="49" charset="0"/>
              </a:rPr>
              <a:t>//  </a:t>
            </a:r>
            <a:r>
              <a:rPr lang="pl-PL" sz="1900" dirty="0" err="1">
                <a:solidFill>
                  <a:srgbClr val="008000"/>
                </a:solidFill>
                <a:latin typeface="Consolas" panose="020B0609020204030204" pitchFamily="49" charset="0"/>
              </a:rPr>
              <a:t>cvc.inc_v</a:t>
            </a:r>
            <a:r>
              <a:rPr lang="pl-PL" sz="1900" dirty="0">
                <a:solidFill>
                  <a:srgbClr val="008000"/>
                </a:solidFill>
                <a:latin typeface="Consolas" panose="020B0609020204030204" pitchFamily="49" charset="0"/>
              </a:rPr>
              <a:t>();</a:t>
            </a:r>
            <a:endParaRPr lang="pl-PL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cvc.inc_cv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endParaRPr lang="pl-PL" sz="2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572000" y="1412776"/>
            <a:ext cx="4464496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 cvv.inc();</a:t>
            </a:r>
            <a:endParaRPr lang="pl-PL" sz="2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 </a:t>
            </a:r>
            <a:r>
              <a:rPr lang="pl-PL" sz="2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cvv.inc_c</a:t>
            </a:r>
            <a:r>
              <a:rPr lang="pl-PL" sz="2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();</a:t>
            </a:r>
            <a:endParaRPr lang="pl-PL" sz="2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cvv.inc_v</a:t>
            </a: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cvv.inc_cv</a:t>
            </a: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endParaRPr lang="pl-PL" sz="2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 cvcv.inc();</a:t>
            </a:r>
            <a:endParaRPr lang="pl-PL" sz="2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 </a:t>
            </a:r>
            <a:r>
              <a:rPr lang="pl-PL" sz="2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cvcv.inc_c</a:t>
            </a:r>
            <a:r>
              <a:rPr lang="pl-PL" sz="2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();</a:t>
            </a:r>
            <a:endParaRPr lang="pl-PL" sz="2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 </a:t>
            </a:r>
            <a:r>
              <a:rPr lang="pl-PL" sz="2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cvcv.inc_v</a:t>
            </a:r>
            <a:r>
              <a:rPr lang="pl-PL" sz="2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();</a:t>
            </a:r>
            <a:endParaRPr lang="pl-PL" sz="2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cvcv.inc_cv</a:t>
            </a: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endParaRPr lang="pl-PL" sz="2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cv.out</a:t>
            </a: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  </a:t>
            </a:r>
            <a:r>
              <a:rPr lang="pl-PL" sz="2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//CV::out();</a:t>
            </a:r>
            <a:endParaRPr lang="pl-PL" sz="2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cvc.out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 </a:t>
            </a:r>
            <a:r>
              <a:rPr lang="en-US" sz="2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//CV::out() </a:t>
            </a:r>
            <a:endParaRPr lang="pl-PL" sz="280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28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//</a:t>
            </a:r>
            <a:r>
              <a:rPr lang="en-US" sz="2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const</a:t>
            </a:r>
            <a:r>
              <a:rPr lang="en-US" sz="2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volatile;</a:t>
            </a:r>
            <a:endParaRPr lang="en-US" sz="2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cvv.out</a:t>
            </a: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cvcv.out</a:t>
            </a: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endParaRPr lang="pl-PL" sz="2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l-PL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1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c</a:t>
            </a:r>
            <a:r>
              <a:rPr lang="en-US" dirty="0" err="1" smtClean="0"/>
              <a:t>onst</a:t>
            </a:r>
            <a:r>
              <a:rPr lang="pl-PL" dirty="0" smtClean="0"/>
              <a:t> and</a:t>
            </a:r>
            <a:r>
              <a:rPr lang="en-US" dirty="0" smtClean="0"/>
              <a:t> </a:t>
            </a:r>
            <a:r>
              <a:rPr lang="en-US" dirty="0"/>
              <a:t>volatile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/>
              <a:t>and/or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volatile</a:t>
            </a:r>
            <a:r>
              <a:rPr lang="en-US" dirty="0"/>
              <a:t> </a:t>
            </a:r>
            <a:r>
              <a:rPr lang="en-US" dirty="0" smtClean="0"/>
              <a:t>methods </a:t>
            </a:r>
            <a:r>
              <a:rPr lang="en-US" dirty="0"/>
              <a:t>cannot be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/>
              <a:t>.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dirty="0"/>
              <a:t>neither constructor, nor destructor may be </a:t>
            </a:r>
            <a:r>
              <a:rPr lang="pl-PL" sz="2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dirty="0" smtClean="0"/>
              <a:t>,</a:t>
            </a:r>
            <a:r>
              <a:rPr lang="en-US" dirty="0" smtClean="0"/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volatile</a:t>
            </a:r>
            <a:r>
              <a:rPr lang="en-US" dirty="0"/>
              <a:t> </a:t>
            </a:r>
            <a:r>
              <a:rPr lang="en-US" dirty="0" smtClean="0"/>
              <a:t>or</a:t>
            </a:r>
            <a:r>
              <a:rPr lang="pl-PL" dirty="0" smtClean="0"/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endParaRPr lang="pl-PL" dirty="0" smtClean="0"/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dirty="0"/>
              <a:t>declaring </a:t>
            </a: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/>
              <a:t>and/or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volatile</a:t>
            </a:r>
            <a:r>
              <a:rPr lang="en-US" dirty="0"/>
              <a:t> </a:t>
            </a:r>
            <a:r>
              <a:rPr lang="en-US" dirty="0" smtClean="0"/>
              <a:t>methods </a:t>
            </a:r>
            <a:r>
              <a:rPr lang="en-US" dirty="0"/>
              <a:t>cannot lead to ambiguity</a:t>
            </a:r>
            <a:r>
              <a:rPr lang="en-US" dirty="0" smtClean="0"/>
              <a:t>:</a:t>
            </a:r>
            <a:endParaRPr lang="pl-PL" dirty="0" smtClean="0"/>
          </a:p>
          <a:p>
            <a:pPr>
              <a:defRPr/>
            </a:pPr>
            <a:endParaRPr lang="en-US" dirty="0"/>
          </a:p>
          <a:p>
            <a:pPr marL="400050" lvl="1" indent="0">
              <a:buNone/>
            </a:pP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f() </a:t>
            </a: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;        </a:t>
            </a:r>
          </a:p>
          <a:p>
            <a:pPr marL="400050" lvl="1" indent="0">
              <a:buNone/>
            </a:pPr>
            <a:r>
              <a:rPr lang="fr-FR" sz="24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fr-FR" sz="2400" dirty="0" err="1">
                <a:solidFill>
                  <a:srgbClr val="008000"/>
                </a:solidFill>
                <a:latin typeface="Consolas" panose="020B0609020204030204" pitchFamily="49" charset="0"/>
              </a:rPr>
              <a:t>int</a:t>
            </a:r>
            <a:r>
              <a:rPr lang="fr-FR" sz="2400" dirty="0">
                <a:solidFill>
                  <a:srgbClr val="008000"/>
                </a:solidFill>
                <a:latin typeface="Consolas" panose="020B0609020204030204" pitchFamily="49" charset="0"/>
              </a:rPr>
              <a:t> f() </a:t>
            </a:r>
            <a:r>
              <a:rPr lang="fr-FR" sz="2400" dirty="0" err="1">
                <a:solidFill>
                  <a:srgbClr val="008000"/>
                </a:solidFill>
                <a:latin typeface="Consolas" panose="020B0609020204030204" pitchFamily="49" charset="0"/>
              </a:rPr>
              <a:t>const</a:t>
            </a:r>
            <a:r>
              <a:rPr lang="fr-FR" sz="2400" dirty="0">
                <a:solidFill>
                  <a:srgbClr val="008000"/>
                </a:solidFill>
                <a:latin typeface="Consolas" panose="020B0609020204030204" pitchFamily="49" charset="0"/>
              </a:rPr>
              <a:t> volatile; </a:t>
            </a:r>
            <a:r>
              <a:rPr lang="fr-FR" sz="2400" dirty="0" err="1">
                <a:solidFill>
                  <a:srgbClr val="008000"/>
                </a:solidFill>
                <a:latin typeface="Consolas" panose="020B0609020204030204" pitchFamily="49" charset="0"/>
              </a:rPr>
              <a:t>ambiguous</a:t>
            </a:r>
            <a:endParaRPr lang="fr-FR" sz="32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95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Example</a:t>
            </a:r>
            <a:r>
              <a:rPr lang="pl-PL" dirty="0"/>
              <a:t>: </a:t>
            </a:r>
            <a:r>
              <a:rPr lang="pl-PL" dirty="0" err="1"/>
              <a:t>const</a:t>
            </a:r>
            <a:r>
              <a:rPr lang="pl-PL" dirty="0"/>
              <a:t> and </a:t>
            </a:r>
            <a:r>
              <a:rPr lang="pl-PL" dirty="0" err="1"/>
              <a:t>static</a:t>
            </a:r>
            <a:r>
              <a:rPr lang="pl-PL" dirty="0"/>
              <a:t> </a:t>
            </a:r>
            <a:r>
              <a:rPr lang="pl-PL" dirty="0" err="1"/>
              <a:t>variables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>
                <a:solidFill>
                  <a:srgbClr val="2B91AF"/>
                </a:solidFill>
                <a:latin typeface="Consolas" panose="020B0609020204030204" pitchFamily="49" charset="0"/>
              </a:rPr>
              <a:t>info</a:t>
            </a:r>
            <a:endParaRPr lang="pl-PL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cntr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,     </a:t>
            </a:r>
            <a:r>
              <a:rPr lang="en-US" sz="1900" dirty="0">
                <a:solidFill>
                  <a:srgbClr val="008000"/>
                </a:solidFill>
                <a:latin typeface="Consolas" panose="020B0609020204030204" pitchFamily="49" charset="0"/>
              </a:rPr>
              <a:t>// counter of objects</a:t>
            </a:r>
            <a:endParaRPr lang="en-US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serial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;   </a:t>
            </a:r>
            <a:r>
              <a:rPr lang="pl-PL" sz="19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900" dirty="0" err="1">
                <a:solidFill>
                  <a:srgbClr val="008000"/>
                </a:solidFill>
                <a:latin typeface="Consolas" panose="020B0609020204030204" pitchFamily="49" charset="0"/>
              </a:rPr>
              <a:t>static</a:t>
            </a:r>
            <a:r>
              <a:rPr lang="pl-PL" sz="19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8000"/>
                </a:solidFill>
                <a:latin typeface="Consolas" panose="020B0609020204030204" pitchFamily="49" charset="0"/>
              </a:rPr>
              <a:t>helper</a:t>
            </a:r>
            <a:r>
              <a:rPr lang="pl-PL" sz="19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8000"/>
                </a:solidFill>
                <a:latin typeface="Consolas" panose="020B0609020204030204" pitchFamily="49" charset="0"/>
              </a:rPr>
              <a:t>variable</a:t>
            </a:r>
            <a:r>
              <a:rPr lang="pl-PL" sz="19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endParaRPr lang="pl-PL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nr;        </a:t>
            </a:r>
            <a:r>
              <a:rPr lang="pl-PL" sz="19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9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object’s</a:t>
            </a:r>
            <a:r>
              <a:rPr lang="pl-PL" sz="19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>
                <a:solidFill>
                  <a:srgbClr val="008000"/>
                </a:solidFill>
                <a:latin typeface="Consolas" panose="020B0609020204030204" pitchFamily="49" charset="0"/>
              </a:rPr>
              <a:t>serial </a:t>
            </a:r>
            <a:r>
              <a:rPr lang="pl-PL" sz="1900" dirty="0" err="1">
                <a:solidFill>
                  <a:srgbClr val="008000"/>
                </a:solidFill>
                <a:latin typeface="Consolas" panose="020B0609020204030204" pitchFamily="49" charset="0"/>
              </a:rPr>
              <a:t>number</a:t>
            </a:r>
            <a:endParaRPr lang="pl-PL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9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                 </a:t>
            </a:r>
            <a:r>
              <a:rPr lang="pl-PL" sz="19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900" dirty="0" err="1">
                <a:solidFill>
                  <a:srgbClr val="008000"/>
                </a:solidFill>
                <a:latin typeface="Consolas" panose="020B0609020204030204" pitchFamily="49" charset="0"/>
              </a:rPr>
              <a:t>we’ll</a:t>
            </a:r>
            <a:r>
              <a:rPr lang="pl-PL" sz="1900" dirty="0">
                <a:solidFill>
                  <a:srgbClr val="008000"/>
                </a:solidFill>
                <a:latin typeface="Consolas" panose="020B0609020204030204" pitchFamily="49" charset="0"/>
              </a:rPr>
              <a:t> skip </a:t>
            </a:r>
            <a:r>
              <a:rPr lang="pl-PL" sz="1900" dirty="0" err="1">
                <a:solidFill>
                  <a:srgbClr val="008000"/>
                </a:solidFill>
                <a:latin typeface="Consolas" panose="020B0609020204030204" pitchFamily="49" charset="0"/>
              </a:rPr>
              <a:t>moving</a:t>
            </a:r>
            <a:r>
              <a:rPr lang="pl-PL" sz="19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8000"/>
                </a:solidFill>
                <a:latin typeface="Consolas" panose="020B0609020204030204" pitchFamily="49" charset="0"/>
              </a:rPr>
              <a:t>variants</a:t>
            </a:r>
            <a:endParaRPr lang="pl-PL" sz="1900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info();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info(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>
                <a:solidFill>
                  <a:srgbClr val="2B91AF"/>
                </a:solidFill>
                <a:latin typeface="Consolas" panose="020B0609020204030204" pitchFamily="49" charset="0"/>
              </a:rPr>
              <a:t>info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pl-PL" sz="1900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~info();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>
                <a:solidFill>
                  <a:srgbClr val="2B91AF"/>
                </a:solidFill>
                <a:latin typeface="Consolas" panose="020B0609020204030204" pitchFamily="49" charset="0"/>
              </a:rPr>
              <a:t>info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pl-PL" sz="19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>
                <a:solidFill>
                  <a:srgbClr val="2B91AF"/>
                </a:solidFill>
                <a:latin typeface="Consolas" panose="020B0609020204030204" pitchFamily="49" charset="0"/>
              </a:rPr>
              <a:t>info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pl-PL" sz="190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pl-PL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>
                <a:solidFill>
                  <a:srgbClr val="2B91AF"/>
                </a:solidFill>
                <a:latin typeface="Consolas" panose="020B0609020204030204" pitchFamily="49" charset="0"/>
              </a:rPr>
              <a:t>info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cntr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= 0,      </a:t>
            </a:r>
            <a:r>
              <a:rPr lang="pl-PL" sz="19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900" dirty="0" err="1">
                <a:solidFill>
                  <a:srgbClr val="008000"/>
                </a:solidFill>
                <a:latin typeface="Consolas" panose="020B0609020204030204" pitchFamily="49" charset="0"/>
              </a:rPr>
              <a:t>static</a:t>
            </a:r>
            <a:endParaRPr lang="pl-PL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900" smtClean="0">
                <a:solidFill>
                  <a:srgbClr val="2B91AF"/>
                </a:solidFill>
                <a:latin typeface="Consolas" panose="020B0609020204030204" pitchFamily="49" charset="0"/>
              </a:rPr>
              <a:t>    info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::serial = 0</a:t>
            </a:r>
            <a:r>
              <a:rPr lang="pl-PL" sz="1900">
                <a:solidFill>
                  <a:srgbClr val="000000"/>
                </a:solidFill>
                <a:latin typeface="Consolas" panose="020B0609020204030204" pitchFamily="49" charset="0"/>
              </a:rPr>
              <a:t>;    </a:t>
            </a:r>
            <a:r>
              <a:rPr lang="pl-PL" sz="1900" smtClean="0">
                <a:solidFill>
                  <a:srgbClr val="000000"/>
                </a:solidFill>
                <a:latin typeface="Consolas" panose="020B0609020204030204" pitchFamily="49" charset="0"/>
              </a:rPr>
              <a:t>/</a:t>
            </a:r>
            <a:r>
              <a:rPr lang="pl-PL" sz="1900" smtClean="0">
                <a:solidFill>
                  <a:srgbClr val="008000"/>
                </a:solidFill>
                <a:latin typeface="Consolas" panose="020B0609020204030204" pitchFamily="49" charset="0"/>
              </a:rPr>
              <a:t>/ </a:t>
            </a:r>
            <a:r>
              <a:rPr lang="pl-PL" sz="1900" dirty="0" err="1">
                <a:solidFill>
                  <a:srgbClr val="008000"/>
                </a:solidFill>
                <a:latin typeface="Consolas" panose="020B0609020204030204" pitchFamily="49" charset="0"/>
              </a:rPr>
              <a:t>static</a:t>
            </a:r>
            <a:endParaRPr lang="pl-PL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2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69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Example</a:t>
            </a:r>
            <a:r>
              <a:rPr lang="pl-PL" dirty="0"/>
              <a:t>: </a:t>
            </a:r>
            <a:r>
              <a:rPr lang="pl-PL" dirty="0" err="1"/>
              <a:t>const</a:t>
            </a:r>
            <a:r>
              <a:rPr lang="pl-PL" dirty="0"/>
              <a:t> and </a:t>
            </a:r>
            <a:r>
              <a:rPr lang="pl-PL" dirty="0" err="1"/>
              <a:t>static</a:t>
            </a:r>
            <a:r>
              <a:rPr lang="pl-PL" dirty="0"/>
              <a:t> </a:t>
            </a:r>
            <a:r>
              <a:rPr lang="pl-PL" dirty="0" err="1"/>
              <a:t>variables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info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::info()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:nr(++serial)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cntr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"\</a:t>
            </a:r>
            <a:r>
              <a:rPr lang="en-US" sz="2800" dirty="0" err="1">
                <a:solidFill>
                  <a:srgbClr val="A31515"/>
                </a:solidFill>
                <a:latin typeface="Consolas" panose="020B0609020204030204" pitchFamily="49" charset="0"/>
              </a:rPr>
              <a:t>ndefault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 constructor of object </a:t>
            </a:r>
            <a:r>
              <a:rPr lang="en-US" sz="2800" dirty="0" err="1">
                <a:solidFill>
                  <a:srgbClr val="A31515"/>
                </a:solidFill>
                <a:latin typeface="Consolas" panose="020B0609020204030204" pitchFamily="49" charset="0"/>
              </a:rPr>
              <a:t>nr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nr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" there is "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cntr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" info objects"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cout.flush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800" dirty="0">
                <a:solidFill>
                  <a:srgbClr val="2B91AF"/>
                </a:solidFill>
                <a:latin typeface="Consolas" panose="020B0609020204030204" pitchFamily="49" charset="0"/>
              </a:rPr>
              <a:t>info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::info(</a:t>
            </a: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>
                <a:solidFill>
                  <a:srgbClr val="2B91AF"/>
                </a:solidFill>
                <a:latin typeface="Consolas" panose="020B0609020204030204" pitchFamily="49" charset="0"/>
              </a:rPr>
              <a:t>info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pl-PL" sz="2800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:nr(++serial)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cntr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"\</a:t>
            </a:r>
            <a:r>
              <a:rPr lang="en-US" sz="2800" dirty="0" err="1">
                <a:solidFill>
                  <a:srgbClr val="A31515"/>
                </a:solidFill>
                <a:latin typeface="Consolas" panose="020B0609020204030204" pitchFamily="49" charset="0"/>
              </a:rPr>
              <a:t>ncopy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 constructor of object </a:t>
            </a:r>
            <a:r>
              <a:rPr lang="en-US" sz="2800" dirty="0" err="1">
                <a:solidFill>
                  <a:srgbClr val="A31515"/>
                </a:solidFill>
                <a:latin typeface="Consolas" panose="020B0609020204030204" pitchFamily="49" charset="0"/>
              </a:rPr>
              <a:t>nr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nr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>
                <a:solidFill>
                  <a:srgbClr val="A31515"/>
                </a:solidFill>
                <a:latin typeface="Consolas" panose="020B0609020204030204" pitchFamily="49" charset="0"/>
              </a:rPr>
              <a:t>" </a:t>
            </a:r>
            <a:r>
              <a:rPr lang="pl-PL" sz="2800" dirty="0" err="1">
                <a:solidFill>
                  <a:srgbClr val="A31515"/>
                </a:solidFill>
                <a:latin typeface="Consolas" panose="020B0609020204030204" pitchFamily="49" charset="0"/>
              </a:rPr>
              <a:t>using</a:t>
            </a:r>
            <a:r>
              <a:rPr lang="pl-PL" sz="2800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 err="1">
                <a:solidFill>
                  <a:srgbClr val="A31515"/>
                </a:solidFill>
                <a:latin typeface="Consolas" panose="020B0609020204030204" pitchFamily="49" charset="0"/>
              </a:rPr>
              <a:t>object</a:t>
            </a:r>
            <a:r>
              <a:rPr lang="pl-PL" sz="2800" dirty="0">
                <a:solidFill>
                  <a:srgbClr val="A31515"/>
                </a:solidFill>
                <a:latin typeface="Consolas" panose="020B0609020204030204" pitchFamily="49" charset="0"/>
              </a:rPr>
              <a:t> "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.nr;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" there is "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cntr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" info objects"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cout.flush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2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54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Example</a:t>
            </a:r>
            <a:r>
              <a:rPr lang="pl-PL" dirty="0"/>
              <a:t>: </a:t>
            </a:r>
            <a:r>
              <a:rPr lang="pl-PL" dirty="0" err="1"/>
              <a:t>const</a:t>
            </a:r>
            <a:r>
              <a:rPr lang="pl-PL" dirty="0"/>
              <a:t> and </a:t>
            </a:r>
            <a:r>
              <a:rPr lang="pl-PL" dirty="0" err="1"/>
              <a:t>static</a:t>
            </a:r>
            <a:r>
              <a:rPr lang="pl-PL" dirty="0"/>
              <a:t> </a:t>
            </a:r>
            <a:r>
              <a:rPr lang="pl-PL" dirty="0" err="1"/>
              <a:t>variables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19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info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::~info()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cntr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--;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A31515"/>
                </a:solidFill>
                <a:latin typeface="Consolas" panose="020B0609020204030204" pitchFamily="49" charset="0"/>
              </a:rPr>
              <a:t>"\</a:t>
            </a:r>
            <a:r>
              <a:rPr lang="en-US" sz="1900" dirty="0" err="1">
                <a:solidFill>
                  <a:srgbClr val="A31515"/>
                </a:solidFill>
                <a:latin typeface="Consolas" panose="020B0609020204030204" pitchFamily="49" charset="0"/>
              </a:rPr>
              <a:t>ndestructor</a:t>
            </a:r>
            <a:r>
              <a:rPr lang="en-US" sz="1900" dirty="0">
                <a:solidFill>
                  <a:srgbClr val="A31515"/>
                </a:solidFill>
                <a:latin typeface="Consolas" panose="020B0609020204030204" pitchFamily="49" charset="0"/>
              </a:rPr>
              <a:t> of object </a:t>
            </a:r>
            <a:r>
              <a:rPr lang="en-US" sz="1900" dirty="0" err="1">
                <a:solidFill>
                  <a:srgbClr val="A31515"/>
                </a:solidFill>
                <a:latin typeface="Consolas" panose="020B0609020204030204" pitchFamily="49" charset="0"/>
              </a:rPr>
              <a:t>nr</a:t>
            </a:r>
            <a:r>
              <a:rPr lang="en-US" sz="19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nr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A31515"/>
                </a:solidFill>
                <a:latin typeface="Consolas" panose="020B0609020204030204" pitchFamily="49" charset="0"/>
              </a:rPr>
              <a:t>" there will be "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cntr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A31515"/>
                </a:solidFill>
                <a:latin typeface="Consolas" panose="020B0609020204030204" pitchFamily="49" charset="0"/>
              </a:rPr>
              <a:t>" info objects"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cout.flush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900" dirty="0">
                <a:solidFill>
                  <a:srgbClr val="2B91AF"/>
                </a:solidFill>
                <a:latin typeface="Consolas" panose="020B0609020204030204" pitchFamily="49" charset="0"/>
              </a:rPr>
              <a:t>info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pl-PL" sz="1900" dirty="0">
                <a:solidFill>
                  <a:srgbClr val="2B91AF"/>
                </a:solidFill>
                <a:latin typeface="Consolas" panose="020B0609020204030204" pitchFamily="49" charset="0"/>
              </a:rPr>
              <a:t>info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9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>
                <a:solidFill>
                  <a:srgbClr val="2B91AF"/>
                </a:solidFill>
                <a:latin typeface="Consolas" panose="020B0609020204030204" pitchFamily="49" charset="0"/>
              </a:rPr>
              <a:t>info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pl-PL" sz="190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>
                <a:solidFill>
                  <a:srgbClr val="A31515"/>
                </a:solidFill>
                <a:latin typeface="Consolas" panose="020B0609020204030204" pitchFamily="49" charset="0"/>
              </a:rPr>
              <a:t>"\</a:t>
            </a:r>
            <a:r>
              <a:rPr lang="pl-PL" sz="1900" dirty="0" err="1">
                <a:solidFill>
                  <a:srgbClr val="A31515"/>
                </a:solidFill>
                <a:latin typeface="Consolas" panose="020B0609020204030204" pitchFamily="49" charset="0"/>
              </a:rPr>
              <a:t>nassignment</a:t>
            </a:r>
            <a:r>
              <a:rPr lang="pl-PL" sz="1900" dirty="0">
                <a:solidFill>
                  <a:srgbClr val="A31515"/>
                </a:solidFill>
                <a:latin typeface="Consolas" panose="020B0609020204030204" pitchFamily="49" charset="0"/>
              </a:rPr>
              <a:t> to </a:t>
            </a:r>
            <a:r>
              <a:rPr lang="pl-PL" sz="1900" dirty="0" err="1">
                <a:solidFill>
                  <a:srgbClr val="A31515"/>
                </a:solidFill>
                <a:latin typeface="Consolas" panose="020B0609020204030204" pitchFamily="49" charset="0"/>
              </a:rPr>
              <a:t>object</a:t>
            </a:r>
            <a:r>
              <a:rPr lang="pl-PL" sz="1900" dirty="0">
                <a:solidFill>
                  <a:srgbClr val="A31515"/>
                </a:solidFill>
                <a:latin typeface="Consolas" panose="020B0609020204030204" pitchFamily="49" charset="0"/>
              </a:rPr>
              <a:t> nr"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l-PL" sz="19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nr;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A31515"/>
                </a:solidFill>
                <a:latin typeface="Consolas" panose="020B0609020204030204" pitchFamily="49" charset="0"/>
              </a:rPr>
              <a:t>" from object </a:t>
            </a:r>
            <a:r>
              <a:rPr lang="en-US" sz="1900" dirty="0" err="1">
                <a:solidFill>
                  <a:srgbClr val="A31515"/>
                </a:solidFill>
                <a:latin typeface="Consolas" panose="020B0609020204030204" pitchFamily="49" charset="0"/>
              </a:rPr>
              <a:t>nr</a:t>
            </a:r>
            <a:r>
              <a:rPr lang="en-US" sz="19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.nr;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A31515"/>
                </a:solidFill>
                <a:latin typeface="Consolas" panose="020B0609020204030204" pitchFamily="49" charset="0"/>
              </a:rPr>
              <a:t>" there is "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cntr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A31515"/>
                </a:solidFill>
                <a:latin typeface="Consolas" panose="020B0609020204030204" pitchFamily="49" charset="0"/>
              </a:rPr>
              <a:t>" info objects"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cout.flush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fr-FR" sz="32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18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sz="2800" dirty="0"/>
              <a:t>The</a:t>
            </a:r>
            <a:r>
              <a:rPr lang="pl-PL" sz="2800" dirty="0" smtClean="0">
                <a:latin typeface="Arial Narrow" pitchFamily="34" charset="0"/>
              </a:rPr>
              <a:t> </a:t>
            </a: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mutable</a:t>
            </a:r>
            <a:r>
              <a:rPr lang="pl-PL" sz="2800" dirty="0" smtClean="0"/>
              <a:t> </a:t>
            </a:r>
            <a:r>
              <a:rPr lang="pl-PL" sz="2800" dirty="0" err="1"/>
              <a:t>keyword</a:t>
            </a:r>
            <a:r>
              <a:rPr lang="pl-PL" sz="2800" dirty="0"/>
              <a:t> </a:t>
            </a:r>
            <a:r>
              <a:rPr lang="pl-PL" sz="2800" dirty="0" err="1"/>
              <a:t>makes</a:t>
            </a:r>
            <a:r>
              <a:rPr lang="pl-PL" sz="2800" dirty="0"/>
              <a:t> </a:t>
            </a:r>
            <a:r>
              <a:rPr lang="pl-PL" sz="2800" dirty="0" err="1"/>
              <a:t>non-const</a:t>
            </a:r>
            <a:r>
              <a:rPr lang="pl-PL" sz="2800" dirty="0"/>
              <a:t> </a:t>
            </a:r>
            <a:r>
              <a:rPr lang="pl-PL" sz="2800" dirty="0" err="1"/>
              <a:t>non-static</a:t>
            </a:r>
            <a:r>
              <a:rPr lang="pl-PL" sz="2800" dirty="0"/>
              <a:t> </a:t>
            </a:r>
            <a:r>
              <a:rPr lang="pl-PL" sz="2800" dirty="0" err="1"/>
              <a:t>member</a:t>
            </a:r>
            <a:r>
              <a:rPr lang="pl-PL" sz="2800" dirty="0"/>
              <a:t> </a:t>
            </a:r>
            <a:r>
              <a:rPr lang="pl-PL" sz="2800" dirty="0" err="1"/>
              <a:t>variable</a:t>
            </a:r>
            <a:r>
              <a:rPr lang="pl-PL" sz="2800" dirty="0"/>
              <a:t> </a:t>
            </a:r>
            <a:r>
              <a:rPr lang="pl-PL" sz="2800" dirty="0" err="1"/>
              <a:t>non-const</a:t>
            </a:r>
            <a:r>
              <a:rPr lang="pl-PL" sz="2800" dirty="0"/>
              <a:t> in </a:t>
            </a:r>
            <a:r>
              <a:rPr lang="pl-PL" sz="2800" dirty="0" err="1"/>
              <a:t>const</a:t>
            </a:r>
            <a:r>
              <a:rPr lang="pl-PL" sz="2800" dirty="0"/>
              <a:t> </a:t>
            </a:r>
            <a:r>
              <a:rPr lang="pl-PL" sz="2800" dirty="0" err="1"/>
              <a:t>member</a:t>
            </a:r>
            <a:r>
              <a:rPr lang="pl-PL" sz="2800" dirty="0"/>
              <a:t> </a:t>
            </a:r>
            <a:r>
              <a:rPr lang="pl-PL" sz="2800" dirty="0" err="1"/>
              <a:t>functions</a:t>
            </a:r>
            <a:r>
              <a:rPr lang="en-US" sz="2800" dirty="0"/>
              <a:t> </a:t>
            </a:r>
            <a:endParaRPr lang="pl-PL" sz="2800" dirty="0" smtClean="0"/>
          </a:p>
          <a:p>
            <a:pPr>
              <a:lnSpc>
                <a:spcPct val="80000"/>
              </a:lnSpc>
              <a:defRPr/>
            </a:pPr>
            <a:endParaRPr lang="pl-PL" sz="1800" dirty="0" smtClean="0"/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hlink"/>
              </a:buClr>
              <a:defRPr/>
            </a:pPr>
            <a:endParaRPr lang="pl-PL" sz="1800" dirty="0"/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CLASSM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mutable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member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00050" lvl="1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CLASSM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constmethod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member++;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ok., 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since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member is mutable 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l-PL" sz="1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Interesting</a:t>
            </a:r>
            <a:r>
              <a:rPr lang="pl-PL" dirty="0" smtClean="0"/>
              <a:t> </a:t>
            </a:r>
            <a:r>
              <a:rPr lang="pl-PL" dirty="0" err="1"/>
              <a:t>fact</a:t>
            </a:r>
            <a:r>
              <a:rPr lang="pl-PL" dirty="0"/>
              <a:t>: </a:t>
            </a:r>
            <a:r>
              <a:rPr lang="pl-PL" dirty="0" err="1"/>
              <a:t>mutable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24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Thank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you</a:t>
            </a:r>
            <a:r>
              <a:rPr lang="pl-PL" sz="3200" b="1" dirty="0" smtClean="0"/>
              <a:t>!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err="1" smtClean="0"/>
              <a:t>Next</a:t>
            </a:r>
            <a:r>
              <a:rPr lang="pl-PL" b="1" dirty="0" smtClean="0"/>
              <a:t> </a:t>
            </a:r>
            <a:r>
              <a:rPr lang="pl-PL" b="1" dirty="0" err="1" smtClean="0"/>
              <a:t>lecture</a:t>
            </a:r>
            <a:r>
              <a:rPr lang="pl-PL" b="1" dirty="0" smtClean="0"/>
              <a:t>: </a:t>
            </a:r>
            <a:r>
              <a:rPr lang="en-US" b="1" dirty="0" smtClean="0"/>
              <a:t>Operator overloading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Constructor</a:t>
            </a:r>
            <a:r>
              <a:rPr lang="pl-PL" dirty="0" smtClean="0"/>
              <a:t>: </a:t>
            </a:r>
            <a:r>
              <a:rPr lang="pl-PL" dirty="0" err="1" smtClean="0"/>
              <a:t>invoking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dirty="0" err="1" smtClean="0"/>
              <a:t>Constructor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no </a:t>
            </a:r>
            <a:r>
              <a:rPr lang="pl-PL" dirty="0" err="1" smtClean="0"/>
              <a:t>args</a:t>
            </a:r>
            <a:r>
              <a:rPr lang="pl-PL" dirty="0" smtClean="0"/>
              <a:t> (</a:t>
            </a:r>
            <a:r>
              <a:rPr lang="pl-PL" b="1" dirty="0" err="1" smtClean="0"/>
              <a:t>default</a:t>
            </a:r>
            <a:r>
              <a:rPr lang="pl-PL" dirty="0" smtClean="0"/>
              <a:t> </a:t>
            </a:r>
            <a:r>
              <a:rPr lang="pl-PL" dirty="0" err="1" smtClean="0"/>
              <a:t>constructor</a:t>
            </a:r>
            <a:r>
              <a:rPr lang="pl-PL" dirty="0" smtClean="0"/>
              <a:t>):</a:t>
            </a:r>
          </a:p>
          <a:p>
            <a:pPr>
              <a:lnSpc>
                <a:spcPct val="90000"/>
              </a:lnSpc>
              <a:defRPr/>
            </a:pPr>
            <a:endParaRPr lang="pl-PL" sz="1000" dirty="0" smtClean="0"/>
          </a:p>
          <a:p>
            <a:pPr lvl="1"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p1;</a:t>
            </a:r>
          </a:p>
          <a:p>
            <a:pPr>
              <a:lnSpc>
                <a:spcPct val="90000"/>
              </a:lnSpc>
              <a:defRPr/>
            </a:pPr>
            <a:endParaRPr lang="pl-PL" dirty="0" smtClean="0"/>
          </a:p>
          <a:p>
            <a:pPr>
              <a:lnSpc>
                <a:spcPct val="90000"/>
              </a:lnSpc>
              <a:defRPr/>
            </a:pPr>
            <a:r>
              <a:rPr lang="pl-PL" dirty="0" err="1" smtClean="0"/>
              <a:t>Others</a:t>
            </a:r>
            <a:r>
              <a:rPr lang="pl-PL" dirty="0" smtClean="0"/>
              <a:t>: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pl-PL" sz="1000" dirty="0" smtClean="0"/>
          </a:p>
          <a:p>
            <a:pPr lvl="1">
              <a:buNone/>
            </a:pPr>
            <a:r>
              <a:rPr lang="fr-FR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p3(10.0, 20.0); </a:t>
            </a:r>
            <a:r>
              <a:rPr lang="fr-FR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2 arg.</a:t>
            </a:r>
            <a:endParaRPr lang="fr-FR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p2(1.0);    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1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arg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.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point p1();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this would be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declaration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of p1 function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p2 = 1.0;     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this way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for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1 arg. con. only</a:t>
            </a:r>
            <a:endParaRPr lang="pl-PL" sz="1800" dirty="0" smtClean="0"/>
          </a:p>
          <a:p>
            <a:pPr lvl="1">
              <a:lnSpc>
                <a:spcPct val="90000"/>
              </a:lnSpc>
              <a:buNone/>
              <a:defRPr/>
            </a:pPr>
            <a:endParaRPr lang="pl-PL" sz="2400" dirty="0" smtClean="0">
              <a:solidFill>
                <a:schemeClr val="folHlink"/>
              </a:solidFill>
            </a:endParaRPr>
          </a:p>
          <a:p>
            <a:pPr marL="533400" indent="-533400">
              <a:buNone/>
              <a:defRPr/>
            </a:pPr>
            <a:endParaRPr lang="pl-PL" sz="2000" dirty="0" smtClean="0">
              <a:solidFill>
                <a:srgbClr val="80808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Lecture</a:t>
            </a:r>
            <a:r>
              <a:rPr lang="pl-PL" b="1" dirty="0" smtClean="0"/>
              <a:t> 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buNone/>
              <a:defRPr/>
            </a:pPr>
            <a:r>
              <a:rPr lang="pl-PL" sz="4000" dirty="0" smtClean="0">
                <a:cs typeface="Times New Roman" charset="0"/>
              </a:rPr>
              <a:t>Object-</a:t>
            </a:r>
            <a:r>
              <a:rPr lang="pl-PL" sz="4000" dirty="0" err="1" smtClean="0">
                <a:cs typeface="Times New Roman" charset="0"/>
              </a:rPr>
              <a:t>oriented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programming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in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smtClean="0">
                <a:cs typeface="Times New Roman" charset="0"/>
              </a:rPr>
              <a:t>C</a:t>
            </a:r>
            <a:r>
              <a:rPr lang="pl-PL" sz="4000" smtClean="0">
                <a:cs typeface="Times New Roman" charset="0"/>
              </a:rPr>
              <a:t>++</a:t>
            </a:r>
            <a:endParaRPr lang="pl-PL" sz="4000" dirty="0" smtClean="0">
              <a:cs typeface="Times New Roman" charset="0"/>
            </a:endParaRP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Introduction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Selected</a:t>
            </a:r>
            <a:r>
              <a:rPr lang="pl-PL" dirty="0" smtClean="0"/>
              <a:t> non </a:t>
            </a:r>
            <a:r>
              <a:rPr lang="pl-PL" dirty="0" err="1" smtClean="0"/>
              <a:t>object-oriented</a:t>
            </a:r>
            <a:r>
              <a:rPr lang="pl-PL" dirty="0" smtClean="0"/>
              <a:t> C++ </a:t>
            </a:r>
            <a:r>
              <a:rPr lang="pl-PL" dirty="0" err="1" smtClean="0"/>
              <a:t>extensions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Paradigm</a:t>
            </a:r>
            <a:r>
              <a:rPr lang="pl-PL" dirty="0" smtClean="0"/>
              <a:t> of </a:t>
            </a:r>
            <a:r>
              <a:rPr lang="pl-PL" dirty="0" err="1" smtClean="0"/>
              <a:t>object-oriented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Constructor</a:t>
            </a:r>
            <a:r>
              <a:rPr lang="pl-PL" dirty="0" smtClean="0"/>
              <a:t>, </a:t>
            </a:r>
            <a:r>
              <a:rPr lang="pl-PL" dirty="0" err="1" smtClean="0"/>
              <a:t>destructor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Operator </a:t>
            </a:r>
            <a:r>
              <a:rPr lang="pl-PL" dirty="0" err="1" smtClean="0"/>
              <a:t>overloading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Virtual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, </a:t>
            </a:r>
            <a:r>
              <a:rPr lang="pl-PL" dirty="0" err="1" smtClean="0"/>
              <a:t>polymorphism</a:t>
            </a:r>
            <a:r>
              <a:rPr lang="pl-PL" dirty="0" smtClean="0"/>
              <a:t>, RTTI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Multiple</a:t>
            </a:r>
            <a:r>
              <a:rPr lang="pl-PL" dirty="0" smtClean="0"/>
              <a:t> </a:t>
            </a: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Templates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Exception</a:t>
            </a:r>
            <a:r>
              <a:rPr lang="pl-PL" dirty="0" smtClean="0"/>
              <a:t> </a:t>
            </a:r>
            <a:r>
              <a:rPr lang="pl-PL" dirty="0" err="1" smtClean="0"/>
              <a:t>handling</a:t>
            </a:r>
            <a:r>
              <a:rPr lang="pl-PL" dirty="0" smtClean="0"/>
              <a:t> 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C++ </a:t>
            </a:r>
            <a:r>
              <a:rPr lang="pl-PL" dirty="0" err="1" smtClean="0"/>
              <a:t>libraries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C++ standard </a:t>
            </a:r>
            <a:r>
              <a:rPr lang="pl-PL" dirty="0" err="1" smtClean="0"/>
              <a:t>library</a:t>
            </a:r>
            <a:r>
              <a:rPr lang="pl-PL" dirty="0" smtClean="0"/>
              <a:t>,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I/O </a:t>
            </a:r>
            <a:r>
              <a:rPr lang="pl-PL" dirty="0" err="1" smtClean="0"/>
              <a:t>stream</a:t>
            </a:r>
            <a:r>
              <a:rPr lang="pl-PL" dirty="0" smtClean="0"/>
              <a:t>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Repetitio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 </a:t>
            </a:r>
            <a:r>
              <a:rPr lang="pl-PL" dirty="0" err="1" smtClean="0"/>
              <a:t>mater</a:t>
            </a:r>
            <a:r>
              <a:rPr lang="pl-PL" dirty="0" smtClean="0"/>
              <a:t> </a:t>
            </a:r>
            <a:r>
              <a:rPr lang="pl-PL" dirty="0" err="1" smtClean="0"/>
              <a:t>studiorum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STL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>
                <a:cs typeface="Times New Roman" charset="0"/>
              </a:rPr>
              <a:t>Strings</a:t>
            </a:r>
            <a:endParaRPr lang="pl-PL" dirty="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Constructor</a:t>
            </a:r>
            <a:r>
              <a:rPr lang="pl-PL" dirty="0" smtClean="0"/>
              <a:t>: </a:t>
            </a:r>
            <a:r>
              <a:rPr lang="pl-PL" dirty="0" err="1" smtClean="0"/>
              <a:t>invoking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dirty="0" err="1" smtClean="0"/>
              <a:t>Invoking</a:t>
            </a:r>
            <a:r>
              <a:rPr lang="pl-PL" dirty="0" smtClean="0"/>
              <a:t> </a:t>
            </a:r>
            <a:r>
              <a:rPr lang="pl-PL" dirty="0" err="1" smtClean="0"/>
              <a:t>using</a:t>
            </a:r>
            <a:r>
              <a:rPr lang="pl-PL" dirty="0" smtClean="0"/>
              <a:t> </a:t>
            </a:r>
            <a:r>
              <a:rPr lang="pl-PL" dirty="0" err="1" smtClean="0"/>
              <a:t>initializer_list</a:t>
            </a:r>
            <a:endParaRPr lang="pl-PL" dirty="0" smtClean="0"/>
          </a:p>
          <a:p>
            <a:pPr>
              <a:lnSpc>
                <a:spcPct val="90000"/>
              </a:lnSpc>
              <a:defRPr/>
            </a:pPr>
            <a:endParaRPr lang="pl-PL" sz="1000" dirty="0" smtClean="0"/>
          </a:p>
          <a:p>
            <a:pPr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p3{ 10.0, 20.0 };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here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we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see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why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initializer_list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p2{ 1.0 };    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a </a:t>
            </a:r>
            <a:r>
              <a:rPr lang="pl-PL" sz="18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uniform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initialization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p1{};         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currently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it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a </a:t>
            </a:r>
            <a:r>
              <a:rPr lang="pl-PL" sz="1800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preferred</a:t>
            </a:r>
            <a:r>
              <a:rPr lang="pl-PL" sz="18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method</a:t>
            </a:r>
            <a:endParaRPr lang="pl-PL" sz="1800" b="1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90000"/>
              </a:lnSpc>
              <a:defRPr/>
            </a:pPr>
            <a:endParaRPr lang="pl-PL" dirty="0" smtClean="0"/>
          </a:p>
          <a:p>
            <a:pPr>
              <a:lnSpc>
                <a:spcPct val="90000"/>
              </a:lnSpc>
              <a:defRPr/>
            </a:pPr>
            <a:r>
              <a:rPr lang="pl-PL" dirty="0" err="1" smtClean="0"/>
              <a:t>or</a:t>
            </a:r>
            <a:r>
              <a:rPr lang="pl-PL" dirty="0" smtClean="0"/>
              <a:t>: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pl-PL" sz="1000" dirty="0" smtClean="0"/>
          </a:p>
          <a:p>
            <a:pPr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p3 = { 10.0, 20.0 };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this is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invoking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the constructor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 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p2 = { 1.0 };     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and not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assignment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operator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p1 = {};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pl-PL" sz="2400" dirty="0" smtClean="0">
              <a:solidFill>
                <a:schemeClr val="folHlink"/>
              </a:solidFill>
            </a:endParaRPr>
          </a:p>
          <a:p>
            <a:pPr marL="533400" indent="-533400">
              <a:buNone/>
              <a:defRPr/>
            </a:pPr>
            <a:endParaRPr lang="pl-PL" sz="2000" dirty="0" smtClean="0">
              <a:solidFill>
                <a:srgbClr val="80808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Constructor</a:t>
            </a:r>
            <a:r>
              <a:rPr lang="pl-PL" dirty="0" smtClean="0"/>
              <a:t>: </a:t>
            </a:r>
            <a:r>
              <a:rPr lang="pl-PL" dirty="0" err="1" smtClean="0"/>
              <a:t>invoking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pl-PL" sz="2400" dirty="0" smtClean="0"/>
              <a:t>point p31(10.0, 20.0);</a:t>
            </a:r>
          </a:p>
          <a:p>
            <a:pPr lvl="1">
              <a:buNone/>
            </a:pPr>
            <a:r>
              <a:rPr lang="pl-PL" sz="2400" dirty="0" smtClean="0"/>
              <a:t>point p32{ 10.0, 20.0 };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pl-PL" sz="2400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differences between </a:t>
            </a:r>
            <a:r>
              <a:rPr lang="en-US" dirty="0" err="1" smtClean="0"/>
              <a:t>initializer_list</a:t>
            </a:r>
            <a:r>
              <a:rPr lang="en-US" dirty="0" smtClean="0"/>
              <a:t> and the traditional method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/>
              <a:t>if there is a constructor with </a:t>
            </a:r>
            <a:r>
              <a:rPr lang="en-US" sz="2200" dirty="0" err="1" smtClean="0"/>
              <a:t>initializer_list</a:t>
            </a:r>
            <a:r>
              <a:rPr lang="en-US" sz="2200" dirty="0" smtClean="0"/>
              <a:t> then it will be called, not</a:t>
            </a:r>
            <a:r>
              <a:rPr lang="pl-PL" sz="2200" dirty="0" smtClean="0"/>
              <a:t>, </a:t>
            </a:r>
            <a:r>
              <a:rPr lang="pl-PL" sz="2200" dirty="0" err="1" smtClean="0"/>
              <a:t>e.g</a:t>
            </a:r>
            <a:r>
              <a:rPr lang="pl-PL" sz="2200" dirty="0" smtClean="0"/>
              <a:t>., </a:t>
            </a:r>
            <a:r>
              <a:rPr lang="en-US" sz="2200" dirty="0" smtClean="0"/>
              <a:t>a </a:t>
            </a:r>
            <a:r>
              <a:rPr lang="pl-PL" sz="2200" dirty="0" err="1" smtClean="0"/>
              <a:t>two-argument</a:t>
            </a:r>
            <a:r>
              <a:rPr lang="en-US" sz="2200" dirty="0" smtClean="0"/>
              <a:t> constructor</a:t>
            </a:r>
          </a:p>
          <a:p>
            <a:pPr lvl="1">
              <a:lnSpc>
                <a:spcPct val="90000"/>
              </a:lnSpc>
              <a:defRPr/>
            </a:pPr>
            <a:r>
              <a:rPr lang="pl-PL" sz="2200" dirty="0" smtClean="0"/>
              <a:t>t</a:t>
            </a:r>
            <a:r>
              <a:rPr lang="en-US" sz="2200" dirty="0" smtClean="0"/>
              <a:t>he </a:t>
            </a:r>
            <a:r>
              <a:rPr lang="en-US" sz="2200" dirty="0" err="1" smtClean="0"/>
              <a:t>initializer</a:t>
            </a:r>
            <a:r>
              <a:rPr lang="en-US" sz="2200" dirty="0" smtClean="0"/>
              <a:t> list does not allow </a:t>
            </a:r>
            <a:r>
              <a:rPr lang="pl-PL" sz="2200" dirty="0" err="1" smtClean="0"/>
              <a:t>the</a:t>
            </a:r>
            <a:r>
              <a:rPr lang="pl-PL" sz="2200" dirty="0" smtClean="0"/>
              <a:t> </a:t>
            </a:r>
            <a:r>
              <a:rPr lang="en-US" sz="2200" dirty="0" smtClean="0"/>
              <a:t>"narrowing conversion"</a:t>
            </a:r>
            <a:endParaRPr lang="pl-PL" sz="2200" dirty="0" smtClean="0"/>
          </a:p>
          <a:p>
            <a:pPr lvl="1">
              <a:lnSpc>
                <a:spcPct val="90000"/>
              </a:lnSpc>
              <a:defRPr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	</a:t>
            </a:r>
            <a:r>
              <a:rPr lang="en-US" sz="2200" dirty="0" smtClean="0"/>
              <a:t>e.g. we have such constructors</a:t>
            </a:r>
            <a:r>
              <a:rPr lang="pl-PL" sz="2200" dirty="0" smtClean="0"/>
              <a:t>:     </a:t>
            </a:r>
          </a:p>
          <a:p>
            <a:pPr>
              <a:buNone/>
            </a:pPr>
            <a:r>
              <a:rPr lang="pl-PL" sz="2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1900" dirty="0" smtClean="0"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a, </a:t>
            </a: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b, </a:t>
            </a: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c);</a:t>
            </a:r>
          </a:p>
          <a:p>
            <a:pPr>
              <a:buNone/>
            </a:pPr>
            <a:r>
              <a:rPr lang="pl-PL" sz="1900" dirty="0" smtClean="0">
                <a:highlight>
                  <a:srgbClr val="FFFFFF"/>
                </a:highlight>
                <a:latin typeface="Consolas"/>
              </a:rPr>
              <a:t>		point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initializer_list</a:t>
            </a:r>
            <a:r>
              <a:rPr lang="pl-PL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</a:t>
            </a:r>
            <a:r>
              <a:rPr lang="pl-PL" sz="1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endParaRPr lang="pl-PL" sz="2200" dirty="0" smtClean="0"/>
          </a:p>
          <a:p>
            <a:pPr>
              <a:buNone/>
            </a:pPr>
            <a:r>
              <a:rPr lang="pl-PL" sz="2200" dirty="0" smtClean="0"/>
              <a:t>	</a:t>
            </a:r>
            <a:r>
              <a:rPr lang="pl-PL" sz="2200" dirty="0" err="1" smtClean="0"/>
              <a:t>then</a:t>
            </a:r>
            <a:r>
              <a:rPr lang="pl-PL" sz="2200" dirty="0" smtClean="0"/>
              <a:t>:     </a:t>
            </a:r>
          </a:p>
          <a:p>
            <a:pPr>
              <a:buNone/>
            </a:pPr>
            <a:r>
              <a:rPr lang="pl-PL" sz="1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p33(10.0, 20.0, 30.0);  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warning</a:t>
            </a:r>
            <a:endParaRPr lang="en-US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	point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p34{ 10.0, 20.0, 30.0 }; 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error</a:t>
            </a:r>
            <a:endParaRPr lang="pl-PL" sz="5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Constructor</a:t>
            </a:r>
            <a:r>
              <a:rPr lang="pl-PL" dirty="0" smtClean="0"/>
              <a:t>: </a:t>
            </a:r>
            <a:r>
              <a:rPr lang="pl-PL" dirty="0" err="1" smtClean="0"/>
              <a:t>invoking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2800" dirty="0" err="1" smtClean="0"/>
              <a:t>anonymous</a:t>
            </a:r>
            <a:r>
              <a:rPr lang="pl-PL" sz="2800" dirty="0" smtClean="0"/>
              <a:t> </a:t>
            </a:r>
            <a:r>
              <a:rPr lang="pl-PL" sz="2800" dirty="0" err="1" smtClean="0"/>
              <a:t>objects</a:t>
            </a:r>
            <a:endParaRPr lang="pl-PL" sz="2800" dirty="0" smtClean="0"/>
          </a:p>
          <a:p>
            <a:pPr>
              <a:lnSpc>
                <a:spcPct val="90000"/>
              </a:lnSpc>
              <a:defRPr/>
            </a:pPr>
            <a:endParaRPr lang="pl-PL" dirty="0" smtClean="0"/>
          </a:p>
          <a:p>
            <a:pPr>
              <a:buNone/>
            </a:pP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point pu;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fr-FR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non-anonymous object pu</a:t>
            </a:r>
            <a:endParaRPr lang="fr-FR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pu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point{ 3 };</a:t>
            </a: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temporary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anonymous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object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, 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it is deleted right after assignment or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later, ”when not needed anymore”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point(20);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temporary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anonymous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and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useless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point *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ppu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ppu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&amp;point();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an error hard to trace,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syntax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correct 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5053</TotalTime>
  <Words>2503</Words>
  <Application>Microsoft Office PowerPoint</Application>
  <PresentationFormat>Pokaz na ekranie (4:3)</PresentationFormat>
  <Paragraphs>778</Paragraphs>
  <Slides>60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60</vt:i4>
      </vt:variant>
    </vt:vector>
  </HeadingPairs>
  <TitlesOfParts>
    <vt:vector size="61" baseType="lpstr">
      <vt:lpstr>Motyw pakietu Office</vt:lpstr>
      <vt:lpstr>         </vt:lpstr>
      <vt:lpstr>         </vt:lpstr>
      <vt:lpstr>Constructor</vt:lpstr>
      <vt:lpstr>Constructor - declaring</vt:lpstr>
      <vt:lpstr>Constructor: not a typical method</vt:lpstr>
      <vt:lpstr>Constructor: invoking</vt:lpstr>
      <vt:lpstr>Constructor: invoking </vt:lpstr>
      <vt:lpstr>Constructor: invoking </vt:lpstr>
      <vt:lpstr>Constructor: invoking </vt:lpstr>
      <vt:lpstr>Constructor: defining (naive) </vt:lpstr>
      <vt:lpstr>Constructor: member initializer list </vt:lpstr>
      <vt:lpstr>Constructor: member initializer list </vt:lpstr>
      <vt:lpstr>Constructor: member initializer list </vt:lpstr>
      <vt:lpstr>Constructor: delegating constructors </vt:lpstr>
      <vt:lpstr>Member declaration with initialization </vt:lpstr>
      <vt:lpstr>Constructor: member initializer list </vt:lpstr>
      <vt:lpstr>The default constructor</vt:lpstr>
      <vt:lpstr>Order of constructor calling</vt:lpstr>
      <vt:lpstr>Example</vt:lpstr>
      <vt:lpstr>Example</vt:lpstr>
      <vt:lpstr>Copy constructor </vt:lpstr>
      <vt:lpstr>Copy constructor </vt:lpstr>
      <vt:lpstr>Compiler generated copy constructor </vt:lpstr>
      <vt:lpstr>Rvalue reference</vt:lpstr>
      <vt:lpstr>Move constructor </vt:lpstr>
      <vt:lpstr>Move constructor and assignment </vt:lpstr>
      <vt:lpstr>Conversion constructor</vt:lpstr>
      <vt:lpstr>Conversion constructor</vt:lpstr>
      <vt:lpstr>initializer_list constructor</vt:lpstr>
      <vt:lpstr>Destructor</vt:lpstr>
      <vt:lpstr>Destructor</vt:lpstr>
      <vt:lpstr>= default     = delete</vt:lpstr>
      <vt:lpstr>Generating default methods</vt:lpstr>
      <vt:lpstr>Order of calling constructors and destructors</vt:lpstr>
      <vt:lpstr>Order of calling constructors and destructors</vt:lpstr>
      <vt:lpstr>Order of calling constructors and destructors</vt:lpstr>
      <vt:lpstr>Constructing and destructing dynamic objects</vt:lpstr>
      <vt:lpstr>Example</vt:lpstr>
      <vt:lpstr>Example</vt:lpstr>
      <vt:lpstr>Example</vt:lpstr>
      <vt:lpstr>Example</vt:lpstr>
      <vt:lpstr>Example</vt:lpstr>
      <vt:lpstr>Static, const and volatile</vt:lpstr>
      <vt:lpstr>Static class members</vt:lpstr>
      <vt:lpstr>Static class members</vt:lpstr>
      <vt:lpstr>Static class members</vt:lpstr>
      <vt:lpstr>Static methods</vt:lpstr>
      <vt:lpstr>Static methods</vt:lpstr>
      <vt:lpstr>Static methods</vt:lpstr>
      <vt:lpstr>const and volatile</vt:lpstr>
      <vt:lpstr>const and volatile</vt:lpstr>
      <vt:lpstr>const and volatile</vt:lpstr>
      <vt:lpstr>const and volatile</vt:lpstr>
      <vt:lpstr>const and volatile</vt:lpstr>
      <vt:lpstr>Example: const and static variables</vt:lpstr>
      <vt:lpstr>Example: const and static variables</vt:lpstr>
      <vt:lpstr>Example: const and static variables</vt:lpstr>
      <vt:lpstr>Interesting fact: mutable</vt:lpstr>
      <vt:lpstr>         </vt:lpstr>
      <vt:lpstr>Lecture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projektu</dc:title>
  <dc:creator>Marzena Podgórska</dc:creator>
  <cp:lastModifiedBy>Romek</cp:lastModifiedBy>
  <cp:revision>298</cp:revision>
  <dcterms:created xsi:type="dcterms:W3CDTF">2018-03-21T20:01:06Z</dcterms:created>
  <dcterms:modified xsi:type="dcterms:W3CDTF">2020-02-27T19:50:00Z</dcterms:modified>
</cp:coreProperties>
</file>